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58"/>
  </p:notesMasterIdLst>
  <p:handoutMasterIdLst>
    <p:handoutMasterId r:id="rId59"/>
  </p:handoutMasterIdLst>
  <p:sldIdLst>
    <p:sldId id="375" r:id="rId2"/>
    <p:sldId id="353" r:id="rId3"/>
    <p:sldId id="355" r:id="rId4"/>
    <p:sldId id="351" r:id="rId5"/>
    <p:sldId id="352" r:id="rId6"/>
    <p:sldId id="374" r:id="rId7"/>
    <p:sldId id="294" r:id="rId8"/>
    <p:sldId id="373" r:id="rId9"/>
    <p:sldId id="341" r:id="rId10"/>
    <p:sldId id="350" r:id="rId11"/>
    <p:sldId id="342" r:id="rId12"/>
    <p:sldId id="344" r:id="rId13"/>
    <p:sldId id="372" r:id="rId14"/>
    <p:sldId id="311" r:id="rId15"/>
    <p:sldId id="371" r:id="rId16"/>
    <p:sldId id="356" r:id="rId17"/>
    <p:sldId id="263" r:id="rId18"/>
    <p:sldId id="357" r:id="rId19"/>
    <p:sldId id="369" r:id="rId20"/>
    <p:sldId id="368" r:id="rId21"/>
    <p:sldId id="370" r:id="rId22"/>
    <p:sldId id="367" r:id="rId23"/>
    <p:sldId id="346" r:id="rId24"/>
    <p:sldId id="359" r:id="rId25"/>
    <p:sldId id="360" r:id="rId26"/>
    <p:sldId id="361" r:id="rId27"/>
    <p:sldId id="362" r:id="rId28"/>
    <p:sldId id="363" r:id="rId29"/>
    <p:sldId id="330" r:id="rId30"/>
    <p:sldId id="304" r:id="rId31"/>
    <p:sldId id="331" r:id="rId32"/>
    <p:sldId id="339" r:id="rId33"/>
    <p:sldId id="340" r:id="rId34"/>
    <p:sldId id="348" r:id="rId35"/>
    <p:sldId id="349" r:id="rId36"/>
    <p:sldId id="364" r:id="rId37"/>
    <p:sldId id="365" r:id="rId38"/>
    <p:sldId id="334" r:id="rId39"/>
    <p:sldId id="306" r:id="rId40"/>
    <p:sldId id="335" r:id="rId41"/>
    <p:sldId id="376" r:id="rId42"/>
    <p:sldId id="378" r:id="rId43"/>
    <p:sldId id="313" r:id="rId44"/>
    <p:sldId id="314" r:id="rId45"/>
    <p:sldId id="315" r:id="rId46"/>
    <p:sldId id="316" r:id="rId47"/>
    <p:sldId id="307" r:id="rId48"/>
    <p:sldId id="317" r:id="rId49"/>
    <p:sldId id="318" r:id="rId50"/>
    <p:sldId id="319" r:id="rId51"/>
    <p:sldId id="320" r:id="rId52"/>
    <p:sldId id="321" r:id="rId53"/>
    <p:sldId id="323" r:id="rId54"/>
    <p:sldId id="366" r:id="rId55"/>
    <p:sldId id="379" r:id="rId56"/>
    <p:sldId id="291" r:id="rId5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90710" autoAdjust="0"/>
  </p:normalViewPr>
  <p:slideViewPr>
    <p:cSldViewPr snapToGrid="0">
      <p:cViewPr varScale="1">
        <p:scale>
          <a:sx n="79" d="100"/>
          <a:sy n="79" d="100"/>
        </p:scale>
        <p:origin x="710" y="77"/>
      </p:cViewPr>
      <p:guideLst/>
    </p:cSldViewPr>
  </p:slideViewPr>
  <p:outlineViewPr>
    <p:cViewPr>
      <p:scale>
        <a:sx n="33" d="100"/>
        <a:sy n="33" d="100"/>
      </p:scale>
      <p:origin x="0" y="-29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8"/>
    </p:cViewPr>
  </p:sorter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5010-2CA3-48B4-84C8-CDFF26D39793}" type="datetimeFigureOut">
              <a:rPr lang="zh-TW" altLang="en-US" smtClean="0"/>
              <a:t>2022/4/29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2778F-BF29-4533-9F47-3E8D0F602E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058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1C78-ABE6-4C10-BBBD-48D8D034DF8A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73C2-F928-4FFC-9E9D-08E9DC4246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93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73C2-F928-4FFC-9E9D-08E9DC42469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90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https://youtu.be/3tsA15tJ2NI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73C2-F928-4FFC-9E9D-08E9DC42469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91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https://www.youtube.com/watch?v=3tsA15tJ2NI&amp;ab_channel=Xiaoice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73C2-F928-4FFC-9E9D-08E9DC42469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19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https://www.youtube.com/watch?v=z3jqIGT-kmg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73C2-F928-4FFC-9E9D-08E9DC42469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1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https://www.youtube.com/watch?v=ARA0AxrnHdM&amp;list=PLvS_0NFzXkhOfG-75L9c8JPcDogdWWOk9&amp;index=292&amp;ab_channel=Google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73C2-F928-4FFC-9E9D-08E9DC42469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11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https://youtu.be/D5VN56jQMWM?t=71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373C2-F928-4FFC-9E9D-08E9DC42469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20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40381"/>
            <a:ext cx="1578429" cy="7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9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92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15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" y="101341"/>
            <a:ext cx="1578429" cy="7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89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49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25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84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40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84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FC57-2F32-463F-AC0A-B18DACEEE8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saneLife/ChineseNLPCorpus" TargetMode="External"/><Relationship Id="rId7" Type="http://schemas.openxmlformats.org/officeDocument/2006/relationships/hyperlink" Target="https://github.com/goto456/stopwords" TargetMode="External"/><Relationship Id="rId2" Type="http://schemas.openxmlformats.org/officeDocument/2006/relationships/hyperlink" Target="https://github.com/fighting41love/funNL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bc.iis.sinica.edu.tw/" TargetMode="External"/><Relationship Id="rId5" Type="http://schemas.openxmlformats.org/officeDocument/2006/relationships/hyperlink" Target="https://github.com/brightmart/nlp_chinese_corpus" TargetMode="External"/><Relationship Id="rId4" Type="http://schemas.openxmlformats.org/officeDocument/2006/relationships/hyperlink" Target="https://github.com/SophonPlus/ChineseNlpCorpu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isualqa.org/challeng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tsA15tJ2NI" TargetMode="Externa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3jqIGT-kmg" TargetMode="Externa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ai.facebook.com/blog/state-of-the-art-open-source-chatbot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jsngr/status/1287026808429383680?s=20" TargetMode="External"/><Relationship Id="rId2" Type="http://schemas.openxmlformats.org/officeDocument/2006/relationships/hyperlink" Target="https://twitter.com/sharifshameem/status/12826764546904514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lyase/awesome-gpt3" TargetMode="External"/><Relationship Id="rId5" Type="http://schemas.openxmlformats.org/officeDocument/2006/relationships/hyperlink" Target="https://twitter.com/plotlygraphs/status/1286688715167936512" TargetMode="External"/><Relationship Id="rId4" Type="http://schemas.openxmlformats.org/officeDocument/2006/relationships/hyperlink" Target="https://stripe.com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RA0AxrnHdM" TargetMode="Externa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clab.cs.cmu.edu/NLP/" TargetMode="External"/><Relationship Id="rId2" Type="http://schemas.openxmlformats.org/officeDocument/2006/relationships/hyperlink" Target="https://web.stanford.edu/class/archive/cs/cs224n/cs224n.119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mu-multicomp-lab.github.io/mmml-course/fall2020/" TargetMode="External"/><Relationship Id="rId4" Type="http://schemas.openxmlformats.org/officeDocument/2006/relationships/hyperlink" Target="http://phontron.com/class/nn4nlp2021/index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5VN56jQMWM?start=70" TargetMode="Externa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ai.facebook.com/blog/self-supervised-learning-the-dark-matter-of-intelligence/?__cft__%5b0%5d=AZVNWrRRK4yElVdgX2z6VGtQvZ0M14hGBsgA2Ro66GmLLWRVdKMr4SKO_LRi9xSWh4zo_14HUAJ_UYU63zuEHwfhbsTFSdeTbCWtwC_jTl5ztA12TndFj2RWMOmkq4AiMsY&amp;__tn__=H-R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earesocial.com/blog/2021/01/digital-2021-the-latest-insights-into-the-state-of-digita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ebap.nkust.edu.tw/nkust/f_index.html" TargetMode="External"/><Relationship Id="rId2" Type="http://schemas.openxmlformats.org/officeDocument/2006/relationships/hyperlink" Target="https://irs.thsrc.com.tw/IMI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" TargetMode="External"/><Relationship Id="rId2" Type="http://schemas.openxmlformats.org/officeDocument/2006/relationships/hyperlink" Target="https://www.deeplearningboo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stanford.edu/~jurafsky/slp3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nlp.github.io/stanza/" TargetMode="External"/><Relationship Id="rId7" Type="http://schemas.openxmlformats.org/officeDocument/2006/relationships/hyperlink" Target="https://github.com/fxsjy/jieba" TargetMode="External"/><Relationship Id="rId2" Type="http://schemas.openxmlformats.org/officeDocument/2006/relationships/hyperlink" Target="https://huggingface.co/transform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kip.iis.sinica.edu.tw/service/transformers/" TargetMode="External"/><Relationship Id="rId5" Type="http://schemas.openxmlformats.org/officeDocument/2006/relationships/hyperlink" Target="https://ckip.iis.sinica.edu.tw/service/corenlp/" TargetMode="External"/><Relationship Id="rId4" Type="http://schemas.openxmlformats.org/officeDocument/2006/relationships/hyperlink" Target="https://github.com/facebookresearch/pytext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2" Type="http://schemas.openxmlformats.org/officeDocument/2006/relationships/hyperlink" Target="https://pytorc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ndas.pydata.org/" TargetMode="External"/><Relationship Id="rId5" Type="http://schemas.openxmlformats.org/officeDocument/2006/relationships/hyperlink" Target="https://numpy.org/" TargetMode="External"/><Relationship Id="rId4" Type="http://schemas.openxmlformats.org/officeDocument/2006/relationships/hyperlink" Target="https://scikit-learn.org/stable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Introduction to Natural Language Processing</a:t>
            </a:r>
            <a:endParaRPr lang="en-US" dirty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</a:t>
            </a:r>
            <a:r>
              <a:rPr lang="en-US" altLang="zh-TW" dirty="0" smtClean="0"/>
              <a:t>Engineering</a:t>
            </a:r>
          </a:p>
          <a:p>
            <a:r>
              <a:rPr lang="en-US" altLang="zh-TW" dirty="0" smtClean="0"/>
              <a:t>National Kaohsiung University of Science and Technology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NLP is Everywhere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4" y="1468316"/>
            <a:ext cx="6586632" cy="474076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725" y="1663197"/>
            <a:ext cx="6937949" cy="461951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55" y="1468316"/>
            <a:ext cx="7626757" cy="4328535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" y="1622527"/>
            <a:ext cx="10793331" cy="4020111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70" y="1376405"/>
            <a:ext cx="5301115" cy="51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Evolution of Natural Language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06394" y="3110748"/>
            <a:ext cx="2499514" cy="89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Count-Based Model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>
            <a:off x="3414346" y="3299934"/>
            <a:ext cx="1041621" cy="508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564405" y="3139761"/>
            <a:ext cx="2492606" cy="89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Word Representation</a:t>
            </a:r>
            <a:endParaRPr lang="zh-TW" altLang="en-US" dirty="0"/>
          </a:p>
        </p:txBody>
      </p:sp>
      <p:sp>
        <p:nvSpPr>
          <p:cNvPr id="18" name="向右箭號 17"/>
          <p:cNvSpPr/>
          <p:nvPr/>
        </p:nvSpPr>
        <p:spPr>
          <a:xfrm>
            <a:off x="7179567" y="3311009"/>
            <a:ext cx="1037492" cy="572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8339615" y="3139761"/>
            <a:ext cx="2948354" cy="89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Contextual Representation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30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97062" y="4798585"/>
            <a:ext cx="4104095" cy="9981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Statistical Model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Evolution of Natural Language Processing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407438"/>
              </p:ext>
            </p:extLst>
          </p:nvPr>
        </p:nvGraphicFramePr>
        <p:xfrm>
          <a:off x="838199" y="1825625"/>
          <a:ext cx="10073054" cy="271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158">
                  <a:extLst>
                    <a:ext uri="{9D8B030D-6E8A-4147-A177-3AD203B41FA5}">
                      <a16:colId xmlns:a16="http://schemas.microsoft.com/office/drawing/2014/main" val="3482566358"/>
                    </a:ext>
                  </a:extLst>
                </a:gridCol>
                <a:gridCol w="1349158">
                  <a:extLst>
                    <a:ext uri="{9D8B030D-6E8A-4147-A177-3AD203B41FA5}">
                      <a16:colId xmlns:a16="http://schemas.microsoft.com/office/drawing/2014/main" val="738822467"/>
                    </a:ext>
                  </a:extLst>
                </a:gridCol>
                <a:gridCol w="1462061">
                  <a:extLst>
                    <a:ext uri="{9D8B030D-6E8A-4147-A177-3AD203B41FA5}">
                      <a16:colId xmlns:a16="http://schemas.microsoft.com/office/drawing/2014/main" val="2141594196"/>
                    </a:ext>
                  </a:extLst>
                </a:gridCol>
                <a:gridCol w="1439169">
                  <a:extLst>
                    <a:ext uri="{9D8B030D-6E8A-4147-A177-3AD203B41FA5}">
                      <a16:colId xmlns:a16="http://schemas.microsoft.com/office/drawing/2014/main" val="1946696719"/>
                    </a:ext>
                  </a:extLst>
                </a:gridCol>
                <a:gridCol w="1523612">
                  <a:extLst>
                    <a:ext uri="{9D8B030D-6E8A-4147-A177-3AD203B41FA5}">
                      <a16:colId xmlns:a16="http://schemas.microsoft.com/office/drawing/2014/main" val="287578204"/>
                    </a:ext>
                  </a:extLst>
                </a:gridCol>
                <a:gridCol w="1474948">
                  <a:extLst>
                    <a:ext uri="{9D8B030D-6E8A-4147-A177-3AD203B41FA5}">
                      <a16:colId xmlns:a16="http://schemas.microsoft.com/office/drawing/2014/main" val="1057048995"/>
                    </a:ext>
                  </a:extLst>
                </a:gridCol>
                <a:gridCol w="1474948">
                  <a:extLst>
                    <a:ext uri="{9D8B030D-6E8A-4147-A177-3AD203B41FA5}">
                      <a16:colId xmlns:a16="http://schemas.microsoft.com/office/drawing/2014/main" val="372803312"/>
                    </a:ext>
                  </a:extLst>
                </a:gridCol>
              </a:tblGrid>
              <a:tr h="50739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TF </a:t>
                      </a:r>
                      <a:r>
                        <a:rPr lang="en-US" altLang="zh-TW" smtClean="0"/>
                        <a:t>&amp; TF-IDF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Co-Matrix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Word2Vec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GPT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BERT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GPT-2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GPT-3</a:t>
                      </a: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693318"/>
                  </a:ext>
                </a:extLst>
              </a:tr>
              <a:tr h="77185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Mikolov</a:t>
                      </a:r>
                      <a:r>
                        <a:rPr lang="en-US" altLang="zh-TW" sz="1600" baseline="0" dirty="0" smtClean="0"/>
                        <a:t> et al., 2013.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Radford et</a:t>
                      </a:r>
                      <a:r>
                        <a:rPr lang="en-US" altLang="zh-TW" sz="1600" baseline="0" dirty="0" smtClean="0"/>
                        <a:t> al., 2018.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Devlin et al., </a:t>
                      </a:r>
                    </a:p>
                    <a:p>
                      <a:r>
                        <a:rPr lang="en-US" altLang="zh-TW" sz="1600" dirty="0" smtClean="0"/>
                        <a:t>2018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Radford et</a:t>
                      </a:r>
                      <a:r>
                        <a:rPr lang="en-US" altLang="zh-TW" sz="1600" baseline="0" dirty="0" smtClean="0"/>
                        <a:t> al., 2019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Brown et al., </a:t>
                      </a:r>
                    </a:p>
                    <a:p>
                      <a:r>
                        <a:rPr lang="en-US" altLang="zh-TW" sz="1600" dirty="0" smtClean="0"/>
                        <a:t>2020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16141"/>
                  </a:ext>
                </a:extLst>
              </a:tr>
              <a:tr h="1431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baseline="0" dirty="0" smtClean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baseline="0" dirty="0" smtClean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13295"/>
                  </a:ext>
                </a:extLst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42" y="3357035"/>
            <a:ext cx="1033514" cy="7452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241" y="3422737"/>
            <a:ext cx="1053661" cy="5900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421" y="3422737"/>
            <a:ext cx="918577" cy="61384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517" y="3457871"/>
            <a:ext cx="1033414" cy="57871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450" y="3457871"/>
            <a:ext cx="1002273" cy="56127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45740" y="1690688"/>
            <a:ext cx="1719649" cy="3039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97062" y="4798584"/>
            <a:ext cx="4104095" cy="9981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Word Representation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7061" y="4798583"/>
            <a:ext cx="4104095" cy="9981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Contextual Representation (Transformer)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73374" y="1690688"/>
            <a:ext cx="6037880" cy="3039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838199" y="1825625"/>
            <a:ext cx="1527635" cy="2711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24511" y="1690688"/>
            <a:ext cx="3018315" cy="3039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3" grpId="1" animBg="1"/>
      <p:bldP spid="15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is NLP hard?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Ambiguity of Natural Language</a:t>
            </a:r>
          </a:p>
          <a:p>
            <a:pPr lvl="1"/>
            <a:r>
              <a:rPr lang="en-US" altLang="zh-TW" dirty="0"/>
              <a:t>Polysemy</a:t>
            </a:r>
          </a:p>
          <a:p>
            <a:pPr lvl="1"/>
            <a:r>
              <a:rPr lang="en-US" altLang="zh-TW" dirty="0"/>
              <a:t>Formal and Informal Language</a:t>
            </a:r>
          </a:p>
          <a:p>
            <a:pPr lvl="1"/>
            <a:r>
              <a:rPr lang="en-US" altLang="zh-TW" dirty="0"/>
              <a:t>Writing Taiwanese in the Chinese Language</a:t>
            </a:r>
          </a:p>
          <a:p>
            <a:pPr lvl="1"/>
            <a:r>
              <a:rPr lang="en-US" altLang="zh-TW" dirty="0"/>
              <a:t>SMS Language</a:t>
            </a:r>
          </a:p>
          <a:p>
            <a:r>
              <a:rPr lang="en-US" altLang="zh-TW" dirty="0"/>
              <a:t>Evolution of Language</a:t>
            </a:r>
          </a:p>
          <a:p>
            <a:r>
              <a:rPr lang="en-US" altLang="zh-TW" dirty="0"/>
              <a:t>Difference in Structure</a:t>
            </a:r>
          </a:p>
          <a:p>
            <a:pPr lvl="1"/>
            <a:r>
              <a:rPr lang="en-US" altLang="zh-TW" dirty="0"/>
              <a:t>Following the grammar V.S. Not following the grammar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1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</a:t>
            </a:r>
            <a:r>
              <a:rPr lang="en-US" altLang="zh-TW" dirty="0"/>
              <a:t>is </a:t>
            </a:r>
            <a:r>
              <a:rPr lang="en-US" altLang="zh-TW" dirty="0" smtClean="0"/>
              <a:t>NLP </a:t>
            </a:r>
            <a:r>
              <a:rPr lang="en-US" altLang="zh-TW" dirty="0"/>
              <a:t>hard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Ambiguity of Natural Language</a:t>
            </a:r>
          </a:p>
          <a:p>
            <a:pPr lvl="1"/>
            <a:r>
              <a:rPr lang="en-US" altLang="zh-TW" dirty="0" smtClean="0"/>
              <a:t>88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98</a:t>
            </a:r>
            <a:r>
              <a:rPr lang="zh-TW" altLang="en-US" dirty="0" smtClean="0"/>
              <a:t>、白泡泡（台語：皮膚很白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、水噹噹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你真的是我們的老鼠屎耶</a:t>
            </a:r>
            <a:r>
              <a:rPr lang="en-US" altLang="zh-TW" dirty="0" smtClean="0"/>
              <a:t>!</a:t>
            </a:r>
          </a:p>
          <a:p>
            <a:pPr lvl="1"/>
            <a:r>
              <a:rPr lang="en-US" altLang="zh-TW" dirty="0" smtClean="0"/>
              <a:t>Steph Curry</a:t>
            </a:r>
            <a:r>
              <a:rPr lang="zh-TW" altLang="en-US" dirty="0" smtClean="0"/>
              <a:t>發火起來可以在一場得</a:t>
            </a:r>
            <a:r>
              <a:rPr lang="en-US" altLang="zh-TW" dirty="0" smtClean="0"/>
              <a:t>40</a:t>
            </a:r>
            <a:r>
              <a:rPr lang="zh-TW" altLang="en-US" dirty="0" smtClean="0"/>
              <a:t>分，非常的強。</a:t>
            </a:r>
            <a:endParaRPr lang="en-US" altLang="zh-TW" dirty="0" smtClean="0"/>
          </a:p>
          <a:p>
            <a:r>
              <a:rPr lang="en-US" altLang="zh-TW" dirty="0"/>
              <a:t>Difference in Structure</a:t>
            </a:r>
          </a:p>
          <a:p>
            <a:pPr lvl="1"/>
            <a:r>
              <a:rPr lang="en-US" altLang="zh-TW" dirty="0" smtClean="0"/>
              <a:t>I am going to watch a movie. &lt; - &gt; I’m </a:t>
            </a:r>
            <a:r>
              <a:rPr lang="en-US" altLang="zh-TW" dirty="0" err="1" smtClean="0"/>
              <a:t>ganna</a:t>
            </a:r>
            <a:r>
              <a:rPr lang="en-US" altLang="zh-TW" dirty="0" smtClean="0"/>
              <a:t> watch a movie. </a:t>
            </a:r>
          </a:p>
          <a:p>
            <a:pPr lvl="1"/>
            <a:r>
              <a:rPr lang="en-US" altLang="zh-TW" dirty="0" smtClean="0"/>
              <a:t>I want to watch a movie. &lt; - &gt; I </a:t>
            </a:r>
            <a:r>
              <a:rPr lang="en-US" altLang="zh-TW" dirty="0" err="1" smtClean="0"/>
              <a:t>wanna</a:t>
            </a:r>
            <a:r>
              <a:rPr lang="en-US" altLang="zh-TW" dirty="0" smtClean="0"/>
              <a:t> watch a movie. </a:t>
            </a:r>
            <a:endParaRPr lang="zh-TW" altLang="en-US" dirty="0" smtClean="0"/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0" y="1178067"/>
            <a:ext cx="4762500" cy="23717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63854" y="351252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050" dirty="0"/>
              <a:t>https://cdn-images-1.medium.com/max/800/1*gmL2WA-hoXe8HokFZ9wXIA.gif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5420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Corpora Introduction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Corpora</a:t>
            </a:r>
          </a:p>
          <a:p>
            <a:pPr lvl="1"/>
            <a:r>
              <a:rPr lang="en-US" altLang="zh-TW" dirty="0">
                <a:hlinkClick r:id="rId2"/>
              </a:rPr>
              <a:t>https://github.com/fighting41love/funNLP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https://github.com/InsaneLife/ChineseNLPCorpus</a:t>
            </a:r>
            <a:endParaRPr lang="en-US" altLang="zh-TW" dirty="0"/>
          </a:p>
          <a:p>
            <a:pPr lvl="1"/>
            <a:r>
              <a:rPr lang="en-US" altLang="zh-TW" dirty="0">
                <a:hlinkClick r:id="rId4"/>
              </a:rPr>
              <a:t>https://github.com/SophonPlus/ChineseNlpCorpus</a:t>
            </a:r>
            <a:endParaRPr lang="en-US" altLang="zh-TW" dirty="0"/>
          </a:p>
          <a:p>
            <a:pPr lvl="1"/>
            <a:r>
              <a:rPr lang="en-US" altLang="zh-TW" dirty="0">
                <a:hlinkClick r:id="rId5"/>
              </a:rPr>
              <a:t>https://github.com/brightmart/nlp_chinese_corpus</a:t>
            </a:r>
            <a:endParaRPr lang="en-US" altLang="zh-TW" dirty="0"/>
          </a:p>
          <a:p>
            <a:pPr lvl="1"/>
            <a:r>
              <a:rPr lang="en-US" altLang="zh-TW" dirty="0">
                <a:hlinkClick r:id="rId6"/>
              </a:rPr>
              <a:t>http://asbc.iis.sinica.edu.tw/</a:t>
            </a:r>
            <a:r>
              <a:rPr lang="zh-TW" altLang="en-US" dirty="0">
                <a:hlinkClick r:id="rId6"/>
              </a:rPr>
              <a:t> </a:t>
            </a:r>
            <a:endParaRPr lang="en-US" altLang="zh-TW" dirty="0"/>
          </a:p>
          <a:p>
            <a:r>
              <a:rPr lang="en-US" altLang="zh-TW" dirty="0"/>
              <a:t>Stop Words</a:t>
            </a:r>
          </a:p>
          <a:p>
            <a:pPr lvl="1"/>
            <a:r>
              <a:rPr lang="en-US" altLang="zh-TW" dirty="0">
                <a:hlinkClick r:id="rId7"/>
              </a:rPr>
              <a:t>https://github.com/goto456/stopwords</a:t>
            </a:r>
            <a:endParaRPr lang="en-US" altLang="zh-TW" dirty="0">
              <a:hlinkClick r:id="rId5"/>
            </a:endParaRP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9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Open Datasets for NLP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Question Answering</a:t>
            </a:r>
          </a:p>
          <a:p>
            <a:pPr lvl="1"/>
            <a:r>
              <a:rPr lang="en-US" altLang="zh-TW" dirty="0" err="1" smtClean="0"/>
              <a:t>Rajpurkar</a:t>
            </a:r>
            <a:r>
              <a:rPr lang="en-US" altLang="zh-TW" dirty="0"/>
              <a:t> et al., Know What You Don’t Know: Unanswerable Questions for </a:t>
            </a:r>
            <a:r>
              <a:rPr lang="en-US" altLang="zh-TW" dirty="0" err="1" smtClean="0"/>
              <a:t>SQuAD</a:t>
            </a:r>
            <a:r>
              <a:rPr lang="en-US" altLang="zh-TW" dirty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SQuAD</a:t>
            </a:r>
            <a:r>
              <a:rPr lang="en-US" altLang="zh-TW" dirty="0" smtClean="0"/>
              <a:t> 2.0).</a:t>
            </a:r>
          </a:p>
          <a:p>
            <a:r>
              <a:rPr lang="en-US" altLang="zh-TW" dirty="0" smtClean="0"/>
              <a:t>Natural Language Inference</a:t>
            </a:r>
          </a:p>
          <a:p>
            <a:pPr lvl="1"/>
            <a:r>
              <a:rPr lang="en-US" altLang="zh-TW" dirty="0" smtClean="0"/>
              <a:t>Zellers et al., SWAG</a:t>
            </a:r>
            <a:r>
              <a:rPr lang="en-US" altLang="zh-TW" dirty="0"/>
              <a:t>: A Large-Scale Adversarial Dataset for Grounded Commonsense </a:t>
            </a:r>
            <a:r>
              <a:rPr lang="en-US" altLang="zh-TW" dirty="0" smtClean="0"/>
              <a:t>Inference.</a:t>
            </a:r>
          </a:p>
          <a:p>
            <a:pPr lvl="1"/>
            <a:r>
              <a:rPr lang="en-US" altLang="zh-TW" dirty="0" smtClean="0"/>
              <a:t>Bowman</a:t>
            </a:r>
            <a:r>
              <a:rPr lang="en-US" altLang="zh-TW" dirty="0"/>
              <a:t>,</a:t>
            </a:r>
            <a:r>
              <a:rPr lang="en-US" altLang="zh-TW" dirty="0" smtClean="0"/>
              <a:t> </a:t>
            </a:r>
            <a:r>
              <a:rPr lang="en-US" altLang="zh-TW" dirty="0"/>
              <a:t>large annotated corpus for learning natural language inference</a:t>
            </a:r>
            <a:endParaRPr lang="en-US" altLang="zh-TW" dirty="0" smtClean="0"/>
          </a:p>
          <a:p>
            <a:r>
              <a:rPr lang="en-US" altLang="zh-TW" dirty="0" smtClean="0"/>
              <a:t>Natural Language Understanding</a:t>
            </a:r>
          </a:p>
          <a:p>
            <a:pPr lvl="1"/>
            <a:r>
              <a:rPr lang="en-US" altLang="zh-TW" dirty="0" smtClean="0"/>
              <a:t>Wang et al., GLUE: </a:t>
            </a:r>
            <a:r>
              <a:rPr lang="en-US" altLang="zh-TW" dirty="0"/>
              <a:t>A MULTI-TASK BENCHMARK AND </a:t>
            </a:r>
            <a:r>
              <a:rPr lang="en-US" altLang="zh-TW" dirty="0" smtClean="0"/>
              <a:t>ANALYSIS PLATFORM </a:t>
            </a:r>
            <a:r>
              <a:rPr lang="en-US" altLang="zh-TW" dirty="0"/>
              <a:t>FOR NATURAL LANGUAGE </a:t>
            </a:r>
            <a:r>
              <a:rPr lang="en-US" altLang="zh-TW" dirty="0" smtClean="0"/>
              <a:t>UNDERSTANDING.</a:t>
            </a:r>
          </a:p>
          <a:p>
            <a:r>
              <a:rPr lang="en-US" altLang="zh-TW" dirty="0" smtClean="0"/>
              <a:t>Visual Question Answering</a:t>
            </a:r>
          </a:p>
          <a:p>
            <a:pPr lvl="1"/>
            <a:r>
              <a:rPr lang="en-US" altLang="zh-TW" dirty="0">
                <a:hlinkClick r:id="rId2"/>
              </a:rPr>
              <a:t>https://visualqa.org/challenge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8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94623"/>
          </a:xfrm>
        </p:spPr>
        <p:txBody>
          <a:bodyPr/>
          <a:lstStyle/>
          <a:p>
            <a:r>
              <a:rPr lang="en-US" altLang="zh-TW" dirty="0" smtClean="0"/>
              <a:t>Tokenization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75" y="1854708"/>
            <a:ext cx="10363826" cy="4502988"/>
          </a:xfrm>
        </p:spPr>
        <p:txBody>
          <a:bodyPr/>
          <a:lstStyle/>
          <a:p>
            <a:r>
              <a:rPr lang="en-US" altLang="zh-TW" dirty="0" smtClean="0"/>
              <a:t>Tokenization is to tokenize the sentence into several meaningful words.</a:t>
            </a:r>
          </a:p>
          <a:p>
            <a:r>
              <a:rPr lang="en-US" altLang="zh-TW" dirty="0" smtClean="0"/>
              <a:t>Try to think about the following sentences as far as computers are concerned.</a:t>
            </a:r>
          </a:p>
          <a:p>
            <a:pPr lvl="1"/>
            <a:r>
              <a:rPr lang="zh-TW" altLang="en-US" dirty="0" smtClean="0"/>
              <a:t>郭台銘創立了鴻海公司。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郭台銘 創立 了 鴻海 公司 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What’s the name of the </a:t>
            </a:r>
            <a:r>
              <a:rPr lang="zh-TW" altLang="en-US" dirty="0" smtClean="0"/>
              <a:t>郭台銘</a:t>
            </a:r>
            <a:r>
              <a:rPr lang="en-US" altLang="zh-TW" dirty="0" smtClean="0"/>
              <a:t>’s company?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Tokenization is the same as how human beings read the article. Human beings always break down the article into several passage.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13775" y="6442635"/>
            <a:ext cx="2743200" cy="365125"/>
          </a:xfrm>
        </p:spPr>
        <p:txBody>
          <a:bodyPr/>
          <a:lstStyle/>
          <a:p>
            <a:r>
              <a:rPr lang="en-US" altLang="zh-TW" smtClean="0"/>
              <a:t>September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59244" y="6442636"/>
            <a:ext cx="6672887" cy="365125"/>
          </a:xfrm>
        </p:spPr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513385" y="6442635"/>
            <a:ext cx="764215" cy="365125"/>
          </a:xfrm>
        </p:spPr>
        <p:txBody>
          <a:bodyPr/>
          <a:lstStyle/>
          <a:p>
            <a:fld id="{CA21FC57-2F32-463F-AC0A-B18DACEEE89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49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Recent Trends of Word Tokenization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Problems of Tokenization: Prone to have the OOV problem</a:t>
            </a:r>
          </a:p>
          <a:p>
            <a:r>
              <a:rPr lang="en-US" altLang="zh-TW" dirty="0" smtClean="0"/>
              <a:t>Novel Method: </a:t>
            </a:r>
            <a:r>
              <a:rPr lang="en-US" altLang="zh-TW" dirty="0" err="1" smtClean="0"/>
              <a:t>WordPiece</a:t>
            </a:r>
            <a:r>
              <a:rPr lang="en-US" altLang="zh-TW" dirty="0" smtClean="0"/>
              <a:t> </a:t>
            </a:r>
            <a:r>
              <a:rPr lang="en-US" altLang="zh-TW" dirty="0"/>
              <a:t>Tokenization </a:t>
            </a:r>
            <a:r>
              <a:rPr lang="en-US" altLang="zh-TW" dirty="0" smtClean="0"/>
              <a:t>(Schuster and Nakajima, 2012; Wu et al, 2016.)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6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 Label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Labeling each word with a token</a:t>
            </a:r>
          </a:p>
          <a:p>
            <a:r>
              <a:rPr lang="en-US" altLang="zh-TW" dirty="0"/>
              <a:t>Applications of Sequence Label</a:t>
            </a:r>
          </a:p>
          <a:p>
            <a:pPr lvl="1"/>
            <a:r>
              <a:rPr lang="en-US" altLang="zh-TW" dirty="0"/>
              <a:t>Name Entity Recognition</a:t>
            </a:r>
          </a:p>
          <a:p>
            <a:pPr lvl="1"/>
            <a:r>
              <a:rPr lang="en-US" altLang="zh-TW" dirty="0"/>
              <a:t>Part of Speech</a:t>
            </a:r>
          </a:p>
          <a:p>
            <a:pPr lvl="1"/>
            <a:r>
              <a:rPr lang="en-US" altLang="zh-TW" dirty="0"/>
              <a:t>Slot Filling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6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Syllabi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Text Lemmatization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Mainly used in English</a:t>
            </a:r>
          </a:p>
          <a:p>
            <a:r>
              <a:rPr lang="en-US" altLang="zh-TW" dirty="0"/>
              <a:t>Transforming the words into the radical</a:t>
            </a:r>
          </a:p>
          <a:p>
            <a:r>
              <a:rPr lang="en-US" altLang="zh-TW" dirty="0"/>
              <a:t>E.g.: Went -&gt; Go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1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Stop Word Processing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Removing the words whose term frequency is to high such as a, the and an.</a:t>
            </a:r>
          </a:p>
          <a:p>
            <a:r>
              <a:rPr lang="en-US" altLang="zh-TW" dirty="0"/>
              <a:t>Stop Words may vary according to the tasks.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4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Encoding Methods: Term Frequency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Counting the number of words that appear in the corpora.</a:t>
            </a:r>
          </a:p>
          <a:p>
            <a:r>
              <a:rPr lang="en-US" altLang="zh-TW" dirty="0"/>
              <a:t>The most basic </a:t>
            </a:r>
            <a:r>
              <a:rPr lang="en-US" altLang="zh-TW" dirty="0" smtClean="0"/>
              <a:t>but the </a:t>
            </a:r>
            <a:r>
              <a:rPr lang="en-US" altLang="zh-TW" dirty="0"/>
              <a:t>least robust method.</a:t>
            </a:r>
          </a:p>
          <a:p>
            <a:r>
              <a:rPr lang="en-US" altLang="zh-TW" dirty="0"/>
              <a:t>Problem: Prone to be influenced by stop words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9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Encoding Methods: TF-IDF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Formula of TF-IDF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  </a:t>
                </a:r>
                <a:r>
                  <a:rPr lang="en-US" altLang="zh-TW" dirty="0" err="1" smtClean="0"/>
                  <a:t>t</a:t>
                </a:r>
                <a:r>
                  <a:rPr lang="en-US" altLang="zh-TW" b="0" dirty="0" err="1" smtClean="0"/>
                  <a:t>f-idf</a:t>
                </a:r>
                <a:r>
                  <a:rPr lang="en-US" altLang="zh-TW" b="0" dirty="0" smtClean="0"/>
                  <a:t> =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𝑖𝑑𝑓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dirty="0" smtClean="0"/>
                  <a:t>where </a:t>
                </a:r>
                <a:r>
                  <a:rPr lang="en-US" altLang="zh-TW" dirty="0" err="1" smtClean="0"/>
                  <a:t>tf</a:t>
                </a:r>
                <a:r>
                  <a:rPr lang="en-US" altLang="zh-TW" dirty="0" smtClean="0"/>
                  <a:t> is term frequency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  </a:t>
                </a:r>
                <a:r>
                  <a:rPr lang="en-US" altLang="zh-TW" dirty="0" err="1" smtClean="0"/>
                  <a:t>idf</a:t>
                </a:r>
                <a:r>
                  <a:rPr lang="en-US" altLang="zh-TW" dirty="0" smtClean="0"/>
                  <a:t>(t) 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zh-TW" b="0" dirty="0" smtClean="0"/>
                  <a:t>,  where </a:t>
                </a:r>
                <a:r>
                  <a:rPr lang="en-US" altLang="zh-TW" b="0" dirty="0" err="1" smtClean="0"/>
                  <a:t>nd</a:t>
                </a:r>
                <a:r>
                  <a:rPr lang="en-US" altLang="zh-TW" b="0" dirty="0" smtClean="0"/>
                  <a:t> = number of documents,  </a:t>
                </a:r>
                <a:r>
                  <a:rPr lang="en-US" altLang="zh-TW" b="0" dirty="0" err="1" smtClean="0"/>
                  <a:t>nd</a:t>
                </a:r>
                <a:r>
                  <a:rPr lang="en-US" altLang="zh-TW" b="0" dirty="0" smtClean="0"/>
                  <a:t>(t) = number of documents that contain the term t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745F-318B-47DD-A9DA-F5224B9AF99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8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Automate Scientific Reviewing?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Yuan et al., </a:t>
            </a:r>
            <a:r>
              <a:rPr lang="en-US" altLang="zh-TW" dirty="0" err="1" smtClean="0"/>
              <a:t>Arxiv</a:t>
            </a:r>
            <a:r>
              <a:rPr lang="en-US" altLang="zh-TW" dirty="0" smtClean="0"/>
              <a:t>, 2021.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 Example: BERT (Devlin et al., 2018)</a:t>
            </a:r>
            <a:endParaRPr lang="zh-TW" altLang="en-US" dirty="0"/>
          </a:p>
        </p:txBody>
      </p:sp>
      <p:pic>
        <p:nvPicPr>
          <p:cNvPr id="14" name="內容版面配置區 1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9" y="2184174"/>
            <a:ext cx="10777521" cy="283776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3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Paper Review Example: </a:t>
            </a:r>
            <a:r>
              <a:rPr lang="en-US" altLang="zh-TW" dirty="0"/>
              <a:t>BERT (Devlin et al., 2018)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04" y="1690688"/>
            <a:ext cx="8783276" cy="420111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445165" y="4525818"/>
            <a:ext cx="7093526" cy="489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3445165" y="5235132"/>
            <a:ext cx="7093526" cy="489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Paper Review </a:t>
            </a:r>
            <a:r>
              <a:rPr lang="en-US" altLang="zh-TW" dirty="0" smtClean="0"/>
              <a:t>Example: </a:t>
            </a:r>
            <a:r>
              <a:rPr lang="en-US" altLang="zh-TW" dirty="0"/>
              <a:t>BERT (Devlin et al., 2018)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3" y="1922917"/>
            <a:ext cx="5136030" cy="391182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488273" cy="41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Paper </a:t>
            </a:r>
            <a:r>
              <a:rPr lang="en-US" altLang="zh-TW"/>
              <a:t>Review </a:t>
            </a:r>
            <a:r>
              <a:rPr lang="en-US" altLang="zh-TW" smtClean="0"/>
              <a:t>Example: </a:t>
            </a:r>
            <a:r>
              <a:rPr lang="en-US" altLang="zh-TW" dirty="0"/>
              <a:t>BERT (Devlin et al., 2018)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8" y="1761353"/>
            <a:ext cx="5690821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789265" cy="44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The Design and Implementation of </a:t>
            </a:r>
            <a:r>
              <a:rPr lang="en-US" altLang="zh-TW" sz="4000" dirty="0" err="1"/>
              <a:t>XiaoIce</a:t>
            </a:r>
            <a:r>
              <a:rPr lang="en-US" altLang="zh-TW" sz="4000" dirty="0"/>
              <a:t>,</a:t>
            </a:r>
            <a:r>
              <a:rPr lang="zh-TW" altLang="en-US" sz="4000" dirty="0"/>
              <a:t> </a:t>
            </a:r>
            <a:r>
              <a:rPr lang="en-US" altLang="zh-TW" sz="4000" dirty="0"/>
              <a:t>an Empathetic Social </a:t>
            </a:r>
            <a:r>
              <a:rPr lang="en-US" altLang="zh-TW" sz="4000" dirty="0" err="1"/>
              <a:t>Chatbot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Zhou</a:t>
            </a:r>
            <a:r>
              <a:rPr lang="zh-TW" altLang="en-US" dirty="0" smtClean="0"/>
              <a:t> </a:t>
            </a:r>
            <a:r>
              <a:rPr lang="en-US" altLang="zh-TW" dirty="0"/>
              <a:t>et al</a:t>
            </a:r>
            <a:r>
              <a:rPr lang="en-US" altLang="zh-TW" dirty="0" smtClean="0"/>
              <a:t>., Computational Linguistics, 2020.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5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Basic Knowledge on Natural Language Processing </a:t>
            </a:r>
          </a:p>
          <a:p>
            <a:r>
              <a:rPr lang="en-US" altLang="zh-TW" dirty="0" smtClean="0"/>
              <a:t>Applications of Natural Language Processing</a:t>
            </a:r>
          </a:p>
          <a:p>
            <a:r>
              <a:rPr lang="en-US" altLang="zh-TW" dirty="0" smtClean="0"/>
              <a:t>Word Vector</a:t>
            </a:r>
          </a:p>
          <a:p>
            <a:r>
              <a:rPr lang="en-US" altLang="zh-TW" dirty="0" smtClean="0"/>
              <a:t>Neural Network (Including Relative Math Derivation)</a:t>
            </a:r>
          </a:p>
          <a:p>
            <a:r>
              <a:rPr lang="en-US" altLang="zh-TW" dirty="0" smtClean="0"/>
              <a:t>Dependency Parsing </a:t>
            </a:r>
          </a:p>
          <a:p>
            <a:r>
              <a:rPr lang="en-US" altLang="zh-TW" dirty="0" smtClean="0"/>
              <a:t>Recurrent Neural Network, Variants </a:t>
            </a:r>
            <a:r>
              <a:rPr lang="en-US" altLang="zh-TW" dirty="0"/>
              <a:t>of Recurrent Neural </a:t>
            </a:r>
            <a:r>
              <a:rPr lang="en-US" altLang="zh-TW" dirty="0" smtClean="0"/>
              <a:t>Network, and Language Model</a:t>
            </a:r>
          </a:p>
          <a:p>
            <a:r>
              <a:rPr lang="en-US" altLang="zh-TW" dirty="0"/>
              <a:t>Machine Translation</a:t>
            </a:r>
          </a:p>
          <a:p>
            <a:r>
              <a:rPr lang="en-US" altLang="zh-TW" dirty="0"/>
              <a:t>Contextual </a:t>
            </a:r>
            <a:r>
              <a:rPr lang="en-US" altLang="zh-TW" dirty="0" smtClean="0"/>
              <a:t>Representation</a:t>
            </a:r>
          </a:p>
          <a:p>
            <a:r>
              <a:rPr lang="en-US" altLang="zh-TW" dirty="0" smtClean="0"/>
              <a:t>Dialog System (Including </a:t>
            </a:r>
            <a:r>
              <a:rPr lang="en-US" altLang="zh-TW" dirty="0" err="1" smtClean="0"/>
              <a:t>MultiModal</a:t>
            </a:r>
            <a:r>
              <a:rPr lang="en-US" altLang="zh-TW" dirty="0" smtClean="0"/>
              <a:t> Dialog System)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Singing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7" name="3tsA15tJ2N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5662" y="1646238"/>
            <a:ext cx="8033238" cy="45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dirty="0" smtClean="0"/>
              <a:t>Chat</a:t>
            </a:r>
            <a:endParaRPr lang="zh-TW" altLang="en-US" dirty="0"/>
          </a:p>
        </p:txBody>
      </p:sp>
      <p:pic>
        <p:nvPicPr>
          <p:cNvPr id="7" name="z3jqIGT-km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64776" y="1441938"/>
            <a:ext cx="8085993" cy="454837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5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Recipes for building an open-domain </a:t>
            </a:r>
            <a:r>
              <a:rPr lang="en-US" altLang="zh-TW" sz="4000" dirty="0" err="1"/>
              <a:t>chatbot</a:t>
            </a:r>
            <a:endParaRPr lang="zh-TW" altLang="en-US" sz="40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Roller et al., </a:t>
            </a:r>
            <a:r>
              <a:rPr lang="en-US" altLang="zh-TW" dirty="0" err="1" smtClean="0"/>
              <a:t>Arxiv</a:t>
            </a:r>
            <a:r>
              <a:rPr lang="en-US" altLang="zh-TW" dirty="0" smtClean="0"/>
              <a:t>, 2020.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3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Demonstration</a:t>
            </a:r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https://ai.facebook.com/blog/state-of-the-art-open-source-chatbot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3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GPT-3 Model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7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Layout Generation</a:t>
            </a:r>
          </a:p>
          <a:p>
            <a:pPr lvl="1"/>
            <a:r>
              <a:rPr lang="en-US" dirty="0">
                <a:hlinkClick r:id="rId2"/>
              </a:rPr>
              <a:t>https://twitter.com/sharifshameem/status/1282676454690451457</a:t>
            </a:r>
            <a:endParaRPr lang="en-US" dirty="0" smtClean="0"/>
          </a:p>
          <a:p>
            <a:r>
              <a:rPr lang="en-US" altLang="zh-TW" dirty="0" smtClean="0"/>
              <a:t>Web Generation</a:t>
            </a:r>
            <a:endParaRPr lang="en-US" dirty="0" smtClean="0">
              <a:hlinkClick r:id="rId3"/>
            </a:endParaRPr>
          </a:p>
          <a:p>
            <a:pPr lvl="1"/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twitter.com/jsngr/status/1287026808429383680?s=20</a:t>
            </a:r>
            <a:endParaRPr lang="en-US" u="sng" dirty="0" smtClean="0"/>
          </a:p>
          <a:p>
            <a:pPr lvl="1"/>
            <a:r>
              <a:rPr lang="en-US" dirty="0">
                <a:hlinkClick r:id="rId4"/>
              </a:rPr>
              <a:t>https://stripe.com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altLang="zh-TW" dirty="0" smtClean="0"/>
              <a:t>Generate &amp; Update the Graph</a:t>
            </a:r>
          </a:p>
          <a:p>
            <a:pPr lvl="1"/>
            <a:r>
              <a:rPr lang="en-US" u="sng" dirty="0" smtClean="0">
                <a:hlinkClick r:id="rId5"/>
              </a:rPr>
              <a:t>https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twitter.com/plotlygraphs/status/1286688715167936512</a:t>
            </a:r>
            <a:endParaRPr lang="en-US" u="sng" dirty="0" smtClean="0"/>
          </a:p>
          <a:p>
            <a:r>
              <a:rPr lang="en-US" dirty="0" smtClean="0"/>
              <a:t>Others</a:t>
            </a:r>
            <a:endParaRPr lang="en-US" dirty="0" smtClean="0">
              <a:hlinkClick r:id="rId6"/>
            </a:endParaRPr>
          </a:p>
          <a:p>
            <a:pPr lvl="1"/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://github.com/elyase/awesome-gpt3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2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Semantically-Aligned Equation </a:t>
            </a:r>
            <a:r>
              <a:rPr lang="en-US" dirty="0" smtClean="0"/>
              <a:t>Generation for </a:t>
            </a:r>
            <a:r>
              <a:rPr lang="en-US" dirty="0"/>
              <a:t>Solving </a:t>
            </a:r>
            <a:r>
              <a:rPr lang="en-US" dirty="0" smtClean="0"/>
              <a:t>and Reasoning </a:t>
            </a:r>
            <a:r>
              <a:rPr lang="en-US" dirty="0" err="1"/>
              <a:t>MathWord</a:t>
            </a:r>
            <a:r>
              <a:rPr lang="en-US" dirty="0"/>
              <a:t> Problems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Chiang and Chen, ACL, 2019.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2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A</a:t>
            </a:r>
            <a:r>
              <a:rPr lang="en-US" dirty="0" smtClean="0"/>
              <a:t>rchitecture</a:t>
            </a:r>
            <a:endParaRPr lang="en-US" dirty="0"/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8" y="1801376"/>
            <a:ext cx="9994412" cy="362036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6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Assistance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2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7" name="ARA0AxrnHd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64777" y="1523634"/>
            <a:ext cx="7778262" cy="437527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0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Online Courses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CS224n: Natural Language Processing with Deep Learning – Stanford University</a:t>
            </a:r>
          </a:p>
          <a:p>
            <a:pPr lvl="1"/>
            <a:r>
              <a:rPr lang="en-US" altLang="zh-TW" dirty="0">
                <a:hlinkClick r:id="rId2"/>
              </a:rPr>
              <a:t>https://web.stanford.edu/class/archive/cs/cs224n/cs224n.1194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smtClean="0"/>
              <a:t> (2019 Edition)</a:t>
            </a:r>
          </a:p>
          <a:p>
            <a:r>
              <a:rPr lang="en-US" altLang="zh-TW" dirty="0" smtClean="0"/>
              <a:t>CMU 11-411: Natural Language Processing – CMU</a:t>
            </a:r>
          </a:p>
          <a:p>
            <a:pPr lvl="1"/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://demo.clab.cs.cmu.edu/NLP/</a:t>
            </a:r>
            <a:endParaRPr lang="en-US" altLang="zh-TW" dirty="0" smtClean="0"/>
          </a:p>
          <a:p>
            <a:r>
              <a:rPr lang="en-US" altLang="zh-TW" dirty="0" smtClean="0"/>
              <a:t>CMU 11747: Neural Network for NLP – CMU</a:t>
            </a:r>
          </a:p>
          <a:p>
            <a:pPr lvl="1"/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phontron.com/class/nn4nlp2021/index.html</a:t>
            </a:r>
            <a:endParaRPr lang="en-US" altLang="zh-TW" dirty="0" smtClean="0"/>
          </a:p>
          <a:p>
            <a:r>
              <a:rPr lang="en-US" altLang="zh-TW" dirty="0" smtClean="0"/>
              <a:t>CMU 11-777: </a:t>
            </a:r>
            <a:r>
              <a:rPr lang="en-US" altLang="zh-TW" dirty="0" err="1" smtClean="0"/>
              <a:t>MultiModal</a:t>
            </a:r>
            <a:r>
              <a:rPr lang="en-US" altLang="zh-TW" dirty="0" smtClean="0"/>
              <a:t> </a:t>
            </a:r>
            <a:r>
              <a:rPr lang="en-US" altLang="zh-TW" dirty="0"/>
              <a:t>Machine </a:t>
            </a:r>
            <a:r>
              <a:rPr lang="en-US" altLang="zh-TW" dirty="0" smtClean="0"/>
              <a:t>Learning - CMU</a:t>
            </a:r>
          </a:p>
          <a:p>
            <a:pPr lvl="1"/>
            <a:r>
              <a:rPr lang="en-US" altLang="zh-TW" dirty="0">
                <a:hlinkClick r:id="rId5"/>
              </a:rPr>
              <a:t>https://cmu-multicomp-lab.github.io/mmml-course/fall2020</a:t>
            </a:r>
            <a:r>
              <a:rPr lang="en-US" altLang="zh-TW" dirty="0" smtClean="0">
                <a:hlinkClick r:id="rId5"/>
              </a:rPr>
              <a:t>/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4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Duplex</a:t>
            </a:r>
          </a:p>
        </p:txBody>
      </p:sp>
      <p:pic>
        <p:nvPicPr>
          <p:cNvPr id="7" name="D5VN56jQMW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32891" y="1623219"/>
            <a:ext cx="7918940" cy="4454403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2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Machine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4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Types of Machine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Supervised Learning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Regression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Classification</a:t>
            </a:r>
          </a:p>
          <a:p>
            <a:r>
              <a:rPr lang="en-US" altLang="zh-TW" dirty="0"/>
              <a:t>Unsupervised Learning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Clustering</a:t>
            </a:r>
          </a:p>
          <a:p>
            <a:r>
              <a:rPr lang="en-US" altLang="zh-TW" dirty="0"/>
              <a:t>Self-Supervised Learning</a:t>
            </a:r>
          </a:p>
          <a:p>
            <a:pPr lvl="1"/>
            <a:r>
              <a:rPr lang="en-US" altLang="zh-TW" dirty="0">
                <a:hlinkClick r:id="rId2"/>
              </a:rPr>
              <a:t>Self-supervised learning: The dark matter of </a:t>
            </a:r>
            <a:r>
              <a:rPr lang="en-US" altLang="zh-TW" dirty="0" smtClean="0">
                <a:hlinkClick r:id="rId2"/>
              </a:rPr>
              <a:t>intelligence</a:t>
            </a:r>
            <a:endParaRPr lang="en-US" altLang="zh-TW" dirty="0" smtClean="0"/>
          </a:p>
          <a:p>
            <a:r>
              <a:rPr lang="en-US" altLang="zh-TW" dirty="0"/>
              <a:t>Transfer </a:t>
            </a:r>
            <a:r>
              <a:rPr lang="en-US" altLang="zh-TW" dirty="0" smtClean="0"/>
              <a:t>Learning</a:t>
            </a:r>
          </a:p>
          <a:p>
            <a:r>
              <a:rPr lang="en-US" altLang="zh-TW" dirty="0" smtClean="0"/>
              <a:t>Reinforcement Learning</a:t>
            </a:r>
          </a:p>
          <a:p>
            <a:r>
              <a:rPr lang="en-US" altLang="zh-TW" dirty="0"/>
              <a:t>Imitation </a:t>
            </a:r>
            <a:r>
              <a:rPr lang="en-US" altLang="zh-TW" dirty="0" smtClean="0"/>
              <a:t>Learning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9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to Dialog System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5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Dialog System?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Digital Data of January 2019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1100" dirty="0" smtClean="0"/>
              <a:t>Source: </a:t>
            </a:r>
            <a:r>
              <a:rPr lang="en-US" altLang="zh-TW" sz="1100" dirty="0" smtClean="0">
                <a:hlinkClick r:id="rId2"/>
              </a:rPr>
              <a:t>https</a:t>
            </a:r>
            <a:r>
              <a:rPr lang="en-US" altLang="zh-TW" sz="1100" dirty="0">
                <a:hlinkClick r:id="rId2"/>
              </a:rPr>
              <a:t>://wearesocial.com/blog/2021/01/digital-2021-the-latest-insights-into-the-state-of-digital</a:t>
            </a:r>
            <a:endParaRPr lang="en-US" altLang="zh-TW" sz="11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75" y="2201573"/>
            <a:ext cx="6569362" cy="369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 Taxonomies of Intelligence Assistance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Taxonomy of Intelligence Assistance</a:t>
            </a:r>
          </a:p>
          <a:p>
            <a:pPr lvl="1"/>
            <a:r>
              <a:rPr lang="en-US" altLang="zh-TW" dirty="0" smtClean="0"/>
              <a:t>Reactive Assistance</a:t>
            </a:r>
          </a:p>
          <a:p>
            <a:pPr lvl="1"/>
            <a:r>
              <a:rPr lang="en-US" altLang="zh-TW" dirty="0" smtClean="0"/>
              <a:t>Proactive Assistance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0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GUI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CUI (Conversational UI)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46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1000" dirty="0" smtClean="0"/>
              <a:t>Source: </a:t>
            </a:r>
            <a:r>
              <a:rPr lang="en-US" altLang="zh-TW" sz="1000" dirty="0" smtClean="0">
                <a:hlinkClick r:id="rId2"/>
              </a:rPr>
              <a:t>https://irs.thsrc.com.tw/IMINT/</a:t>
            </a:r>
            <a:r>
              <a:rPr lang="en-US" altLang="zh-TW" sz="1000" dirty="0" smtClean="0"/>
              <a:t>                                                                                                                      Source: </a:t>
            </a:r>
            <a:r>
              <a:rPr lang="en-US" altLang="zh-TW" sz="1000" dirty="0" smtClean="0">
                <a:hlinkClick r:id="rId3"/>
              </a:rPr>
              <a:t>http://webap.nkust.edu.tw/nkust/f_index.html</a:t>
            </a:r>
            <a:endParaRPr lang="zh-TW" altLang="en-US" sz="1000" dirty="0"/>
          </a:p>
        </p:txBody>
      </p:sp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3749"/>
            <a:ext cx="5623733" cy="3147435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66" y="1646238"/>
            <a:ext cx="5272602" cy="30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Dialog System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9987663" cy="42876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dirty="0" smtClean="0"/>
              <a:t>Types of Dialog System</a:t>
            </a:r>
          </a:p>
          <a:p>
            <a:pPr marL="544068" lvl="1" indent="-342900"/>
            <a:r>
              <a:rPr lang="en-US" altLang="zh-TW" dirty="0" smtClean="0"/>
              <a:t>Chit-Chat Dialog System</a:t>
            </a:r>
            <a:r>
              <a:rPr lang="en-US" dirty="0" smtClean="0"/>
              <a:t> </a:t>
            </a:r>
          </a:p>
          <a:p>
            <a:pPr marL="544068" lvl="1" indent="-342900"/>
            <a:r>
              <a:rPr lang="en-US" altLang="zh-TW" dirty="0" smtClean="0"/>
              <a:t>Task-Oriented Dialog System</a:t>
            </a:r>
            <a:r>
              <a:rPr lang="zh-TW" altLang="en-US" dirty="0" smtClean="0"/>
              <a:t>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Flow of Dialog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47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337094" y="3538236"/>
            <a:ext cx="2044461" cy="87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 Classification</a:t>
            </a:r>
            <a:endParaRPr lang="en-US" dirty="0"/>
          </a:p>
        </p:txBody>
      </p:sp>
      <p:sp>
        <p:nvSpPr>
          <p:cNvPr id="9" name="向右箭號 8"/>
          <p:cNvSpPr/>
          <p:nvPr/>
        </p:nvSpPr>
        <p:spPr>
          <a:xfrm>
            <a:off x="3686185" y="3899140"/>
            <a:ext cx="678781" cy="336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4802037" y="3538236"/>
            <a:ext cx="2044461" cy="87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Intent Detection</a:t>
            </a:r>
            <a:endParaRPr lang="en-US" dirty="0"/>
          </a:p>
        </p:txBody>
      </p:sp>
      <p:sp>
        <p:nvSpPr>
          <p:cNvPr id="12" name="向右箭號 11"/>
          <p:cNvSpPr/>
          <p:nvPr/>
        </p:nvSpPr>
        <p:spPr>
          <a:xfrm>
            <a:off x="7487558" y="3896233"/>
            <a:ext cx="678781" cy="336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向右箭號 13"/>
          <p:cNvSpPr/>
          <p:nvPr/>
        </p:nvSpPr>
        <p:spPr>
          <a:xfrm>
            <a:off x="3686184" y="5577152"/>
            <a:ext cx="678781" cy="336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橢圓 14"/>
          <p:cNvSpPr/>
          <p:nvPr/>
        </p:nvSpPr>
        <p:spPr>
          <a:xfrm>
            <a:off x="4802036" y="5254891"/>
            <a:ext cx="2044461" cy="87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Dialog Policy Making</a:t>
            </a:r>
            <a:endParaRPr lang="en-US" dirty="0"/>
          </a:p>
        </p:txBody>
      </p:sp>
      <p:sp>
        <p:nvSpPr>
          <p:cNvPr id="16" name="向右箭號 15"/>
          <p:cNvSpPr/>
          <p:nvPr/>
        </p:nvSpPr>
        <p:spPr>
          <a:xfrm>
            <a:off x="7474619" y="5577152"/>
            <a:ext cx="678781" cy="336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橢圓 17"/>
          <p:cNvSpPr/>
          <p:nvPr/>
        </p:nvSpPr>
        <p:spPr>
          <a:xfrm>
            <a:off x="8638779" y="5254891"/>
            <a:ext cx="2044461" cy="87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7" name="橢圓 16"/>
          <p:cNvSpPr/>
          <p:nvPr/>
        </p:nvSpPr>
        <p:spPr>
          <a:xfrm>
            <a:off x="1337094" y="5230739"/>
            <a:ext cx="2044461" cy="87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Dialog State Tracking</a:t>
            </a:r>
            <a:endParaRPr lang="en-US" dirty="0"/>
          </a:p>
        </p:txBody>
      </p:sp>
      <p:sp>
        <p:nvSpPr>
          <p:cNvPr id="19" name="橢圓 18"/>
          <p:cNvSpPr/>
          <p:nvPr/>
        </p:nvSpPr>
        <p:spPr>
          <a:xfrm>
            <a:off x="8638779" y="3538236"/>
            <a:ext cx="2044461" cy="878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Slot-Filling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337094" y="3435927"/>
            <a:ext cx="9598761" cy="1348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1291731" y="5089236"/>
            <a:ext cx="5781186" cy="1199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5508621" y="1329520"/>
            <a:ext cx="3417454" cy="757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Natural Language Understanding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34730" y="2102513"/>
            <a:ext cx="3417454" cy="757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Dialog Manager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34730" y="2669225"/>
            <a:ext cx="3417454" cy="757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Natural Language Generation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66978" y="5089236"/>
            <a:ext cx="3333989" cy="1199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  <p:bldP spid="10" grpId="0"/>
      <p:bldP spid="10" grpId="1"/>
      <p:bldP spid="21" grpId="0"/>
      <p:bldP spid="21" grpId="1"/>
      <p:bldP spid="22" grpId="0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Dialog System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 would like to book a HSR ticket </a:t>
            </a:r>
            <a:r>
              <a:rPr lang="en-US" altLang="zh-TW" dirty="0"/>
              <a:t>from </a:t>
            </a:r>
            <a:r>
              <a:rPr lang="en-US" altLang="zh-TW" dirty="0" smtClean="0"/>
              <a:t>Kaohsiung to </a:t>
            </a:r>
            <a:r>
              <a:rPr lang="en-US" altLang="zh-TW" dirty="0" err="1" smtClean="0"/>
              <a:t>Nangang</a:t>
            </a:r>
            <a:r>
              <a:rPr lang="en-US" altLang="zh-TW" dirty="0" smtClean="0"/>
              <a:t>. </a:t>
            </a:r>
            <a:endParaRPr lang="en-US" altLang="zh-TW" dirty="0"/>
          </a:p>
          <a:p>
            <a:r>
              <a:rPr lang="en-US" altLang="zh-TW" dirty="0" smtClean="0"/>
              <a:t>Domain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HSR</a:t>
            </a:r>
          </a:p>
          <a:p>
            <a:r>
              <a:rPr lang="en-US" altLang="zh-TW" dirty="0" smtClean="0"/>
              <a:t>Intent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Book a Ticket</a:t>
            </a:r>
          </a:p>
          <a:p>
            <a:r>
              <a:rPr lang="en-US" altLang="zh-TW" dirty="0" smtClean="0"/>
              <a:t>Sequence Label</a:t>
            </a:r>
          </a:p>
          <a:p>
            <a:pPr marL="457200" lvl="1" indent="0">
              <a:buNone/>
            </a:pPr>
            <a:r>
              <a:rPr lang="en-US" altLang="zh-TW" dirty="0" smtClean="0"/>
              <a:t>     o  </a:t>
            </a:r>
            <a:r>
              <a:rPr lang="en-US" altLang="zh-TW" dirty="0" err="1" smtClean="0"/>
              <a:t>o</a:t>
            </a:r>
            <a:r>
              <a:rPr lang="en-US" altLang="zh-TW" dirty="0" smtClean="0"/>
              <a:t>          </a:t>
            </a:r>
            <a:r>
              <a:rPr lang="en-US" altLang="zh-TW" dirty="0" err="1" smtClean="0"/>
              <a:t>o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o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o</a:t>
            </a:r>
            <a:r>
              <a:rPr lang="en-US" altLang="zh-TW" dirty="0" smtClean="0"/>
              <a:t>     </a:t>
            </a:r>
            <a:r>
              <a:rPr lang="en-US" altLang="zh-TW" dirty="0" err="1" smtClean="0"/>
              <a:t>o</a:t>
            </a:r>
            <a:r>
              <a:rPr lang="en-US" altLang="zh-TW" dirty="0" smtClean="0"/>
              <a:t>   </a:t>
            </a:r>
            <a:r>
              <a:rPr lang="en-US" altLang="zh-TW" dirty="0" err="1" smtClean="0"/>
              <a:t>o</a:t>
            </a:r>
            <a:r>
              <a:rPr lang="en-US" altLang="zh-TW" dirty="0" smtClean="0"/>
              <a:t>      </a:t>
            </a:r>
            <a:r>
              <a:rPr lang="en-US" altLang="zh-TW" dirty="0" err="1" smtClean="0"/>
              <a:t>o</a:t>
            </a:r>
            <a:r>
              <a:rPr lang="en-US" altLang="zh-TW" dirty="0" smtClean="0"/>
              <a:t>       B-Depart  I-Depart      B-Destination   </a:t>
            </a:r>
            <a:r>
              <a:rPr lang="en-US" altLang="zh-TW" dirty="0"/>
              <a:t>I</a:t>
            </a:r>
            <a:r>
              <a:rPr lang="en-US" altLang="zh-TW" dirty="0" smtClean="0"/>
              <a:t>-Destination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I  would </a:t>
            </a:r>
            <a:r>
              <a:rPr lang="en-US" altLang="zh-TW" dirty="0"/>
              <a:t>like to book a HSR ticket from </a:t>
            </a:r>
            <a:r>
              <a:rPr lang="en-US" altLang="zh-TW" dirty="0" smtClean="0"/>
              <a:t>        Kaohsiung   to                        </a:t>
            </a:r>
            <a:r>
              <a:rPr lang="en-US" altLang="zh-TW" dirty="0" err="1" smtClean="0"/>
              <a:t>Nangang</a:t>
            </a:r>
            <a:r>
              <a:rPr lang="en-US" altLang="zh-TW" dirty="0" smtClean="0"/>
              <a:t>          </a:t>
            </a:r>
          </a:p>
          <a:p>
            <a:r>
              <a:rPr lang="en-US" altLang="zh-TW" dirty="0"/>
              <a:t>Dialog State Tracking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Place</a:t>
            </a:r>
          </a:p>
          <a:p>
            <a:r>
              <a:rPr lang="en-US" altLang="zh-TW" dirty="0"/>
              <a:t>Dialog Policy for Agent Action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We have place but we don’t know the preference of seat, departure time etc. The system may return a question which is “what time do you depart?” 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6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Regular Expression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5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Textbooks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Deep Learning</a:t>
            </a:r>
          </a:p>
          <a:p>
            <a:pPr lvl="1"/>
            <a:r>
              <a:rPr lang="en-US" altLang="zh-TW" dirty="0" err="1"/>
              <a:t>Goodfellow</a:t>
            </a:r>
            <a:r>
              <a:rPr lang="en-US" altLang="zh-TW" dirty="0"/>
              <a:t> et al., Deep Learning.</a:t>
            </a:r>
          </a:p>
          <a:p>
            <a:pPr lvl="2"/>
            <a:r>
              <a:rPr lang="en-US" altLang="zh-TW" dirty="0">
                <a:hlinkClick r:id="rId2"/>
              </a:rPr>
              <a:t>https://www.deeplearningbook.org/</a:t>
            </a:r>
            <a:endParaRPr lang="en-US" altLang="zh-TW" dirty="0"/>
          </a:p>
          <a:p>
            <a:pPr lvl="1"/>
            <a:r>
              <a:rPr lang="en-US" altLang="zh-TW" dirty="0"/>
              <a:t>Zhang et al., Dive into Deep Learning.</a:t>
            </a:r>
          </a:p>
          <a:p>
            <a:pPr lvl="2"/>
            <a:r>
              <a:rPr lang="en-US" altLang="zh-TW" dirty="0">
                <a:hlinkClick r:id="rId3"/>
              </a:rPr>
              <a:t>https://d2l.ai/</a:t>
            </a:r>
            <a:endParaRPr lang="en-US" altLang="zh-TW" dirty="0"/>
          </a:p>
          <a:p>
            <a:r>
              <a:rPr lang="en-US" altLang="zh-TW" dirty="0" smtClean="0"/>
              <a:t>Natural Language Processing</a:t>
            </a:r>
          </a:p>
          <a:p>
            <a:pPr lvl="1"/>
            <a:r>
              <a:rPr lang="en-US" altLang="zh-TW" dirty="0" smtClean="0"/>
              <a:t>Dan </a:t>
            </a:r>
            <a:r>
              <a:rPr lang="en-US" altLang="zh-TW" dirty="0" err="1"/>
              <a:t>Jurafsky</a:t>
            </a:r>
            <a:r>
              <a:rPr lang="en-US" altLang="zh-TW" dirty="0"/>
              <a:t> and James H. </a:t>
            </a:r>
            <a:r>
              <a:rPr lang="en-US" altLang="zh-TW" dirty="0" smtClean="0"/>
              <a:t>Martin, Speech </a:t>
            </a:r>
            <a:r>
              <a:rPr lang="en-US" altLang="zh-TW" dirty="0"/>
              <a:t>and Language </a:t>
            </a:r>
            <a:r>
              <a:rPr lang="en-US" altLang="zh-TW" dirty="0" smtClean="0"/>
              <a:t>Processing. </a:t>
            </a:r>
          </a:p>
          <a:p>
            <a:pPr lvl="2"/>
            <a:r>
              <a:rPr lang="en-US" altLang="zh-TW" dirty="0">
                <a:hlinkClick r:id="rId4"/>
              </a:rPr>
              <a:t>https://web.stanford.edu/~</a:t>
            </a:r>
            <a:r>
              <a:rPr lang="en-US" altLang="zh-TW">
                <a:hlinkClick r:id="rId4"/>
              </a:rPr>
              <a:t>jurafsky/slp3</a:t>
            </a:r>
            <a:r>
              <a:rPr lang="en-US" altLang="zh-TW" smtClean="0">
                <a:hlinkClick r:id="rId4"/>
              </a:rPr>
              <a:t>/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7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regular expression?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Write a rule to match the words.</a:t>
            </a:r>
          </a:p>
          <a:p>
            <a:r>
              <a:rPr lang="en-US" altLang="zh-TW" dirty="0" smtClean="0"/>
              <a:t>There are many editors allowing to search the text by using regular expression.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3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to Basic Regular Expression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altLang="zh-TW" dirty="0"/>
              <a:t>[ </a:t>
            </a:r>
            <a:r>
              <a:rPr lang="en-US" altLang="zh-TW" dirty="0" smtClean="0"/>
              <a:t>] Match the </a:t>
            </a:r>
            <a:r>
              <a:rPr lang="en-US" altLang="zh-TW" dirty="0"/>
              <a:t>characters which </a:t>
            </a:r>
            <a:r>
              <a:rPr lang="en-US" altLang="zh-TW" dirty="0" smtClean="0"/>
              <a:t>is included </a:t>
            </a:r>
            <a:r>
              <a:rPr lang="en-US" altLang="zh-TW" dirty="0"/>
              <a:t>in the square </a:t>
            </a:r>
            <a:r>
              <a:rPr lang="en-US" altLang="zh-TW" dirty="0" smtClean="0"/>
              <a:t>brackets.</a:t>
            </a:r>
            <a:endParaRPr lang="zh-TW" altLang="en-US" dirty="0" smtClean="0"/>
          </a:p>
          <a:p>
            <a:r>
              <a:rPr lang="en-US" altLang="zh-TW" dirty="0" smtClean="0"/>
              <a:t>[^] Match the characters which is not included in the square brackets.</a:t>
            </a:r>
            <a:endParaRPr lang="zh-TW" altLang="en-US" dirty="0" smtClean="0"/>
          </a:p>
          <a:p>
            <a:r>
              <a:rPr lang="en-US" altLang="zh-TW" dirty="0" smtClean="0"/>
              <a:t>| or</a:t>
            </a:r>
            <a:endParaRPr lang="zh-TW" altLang="en-US" dirty="0" smtClean="0"/>
          </a:p>
          <a:p>
            <a:r>
              <a:rPr lang="en-US" altLang="zh-TW" dirty="0" smtClean="0"/>
              <a:t>? The characters before ? are optional.</a:t>
            </a:r>
            <a:endParaRPr lang="zh-TW" altLang="en-US" dirty="0"/>
          </a:p>
          <a:p>
            <a:r>
              <a:rPr lang="zh-TW" altLang="en-US" dirty="0"/>
              <a:t>* </a:t>
            </a:r>
            <a:r>
              <a:rPr lang="en-US" altLang="zh-TW" dirty="0" smtClean="0"/>
              <a:t>The characters before * are not necessary. They can also appear multiple times.</a:t>
            </a:r>
            <a:endParaRPr lang="zh-TW" altLang="en-US" dirty="0"/>
          </a:p>
          <a:p>
            <a:r>
              <a:rPr lang="en-US" altLang="zh-TW" dirty="0"/>
              <a:t>+ The characters </a:t>
            </a:r>
            <a:r>
              <a:rPr lang="en-US" altLang="zh-TW" dirty="0" smtClean="0"/>
              <a:t>before + need to appear at least one time.</a:t>
            </a:r>
            <a:endParaRPr lang="zh-TW" altLang="en-US" dirty="0"/>
          </a:p>
          <a:p>
            <a:r>
              <a:rPr lang="en-US" altLang="zh-TW" dirty="0" smtClean="0"/>
              <a:t>. Match any characters.</a:t>
            </a:r>
            <a:endParaRPr lang="zh-TW" altLang="en-US" dirty="0" smtClean="0"/>
          </a:p>
          <a:p>
            <a:r>
              <a:rPr lang="en-US" altLang="zh-TW" dirty="0" smtClean="0"/>
              <a:t>^ Match the starting point of the sentence.</a:t>
            </a:r>
            <a:endParaRPr lang="zh-TW" altLang="en-US" dirty="0" smtClean="0"/>
          </a:p>
          <a:p>
            <a:r>
              <a:rPr lang="en-US" altLang="zh-TW" dirty="0" smtClean="0"/>
              <a:t>$  Match the end point of the sentence.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2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</a:t>
            </a:r>
            <a:r>
              <a:rPr lang="en-US" altLang="zh-TW" dirty="0" smtClean="0"/>
              <a:t>Package: 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Built-in Function of Python</a:t>
            </a:r>
          </a:p>
          <a:p>
            <a:r>
              <a:rPr lang="en-US" altLang="zh-TW" dirty="0" smtClean="0"/>
              <a:t>Mainly used to process Regular Expression</a:t>
            </a:r>
          </a:p>
          <a:p>
            <a:r>
              <a:rPr lang="en-US" altLang="zh-TW" dirty="0" smtClean="0"/>
              <a:t>It can be used to match and split the string etc.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2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Tools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1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Tools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Hugginface</a:t>
            </a:r>
            <a:r>
              <a:rPr lang="en-US" dirty="0"/>
              <a:t> Transformer</a:t>
            </a:r>
          </a:p>
          <a:p>
            <a:pPr lvl="1"/>
            <a:r>
              <a:rPr lang="en-US" dirty="0">
                <a:hlinkClick r:id="rId2"/>
              </a:rPr>
              <a:t>https://huggingface.co/transformers</a:t>
            </a:r>
            <a:r>
              <a:rPr lang="en-US" dirty="0" smtClean="0">
                <a:hlinkClick r:id="rId2"/>
              </a:rPr>
              <a:t>/</a:t>
            </a:r>
            <a:endParaRPr lang="en-US" altLang="zh-TW" dirty="0" smtClean="0"/>
          </a:p>
          <a:p>
            <a:r>
              <a:rPr lang="en-US" altLang="zh-TW" dirty="0" smtClean="0"/>
              <a:t>Qi </a:t>
            </a:r>
            <a:r>
              <a:rPr lang="en-US" altLang="zh-TW" dirty="0"/>
              <a:t>et al., Stanza : A Python Natural Language Processing Toolkit for Many Human Languages</a:t>
            </a:r>
          </a:p>
          <a:p>
            <a:pPr lvl="1"/>
            <a:r>
              <a:rPr lang="en-US" altLang="zh-TW" dirty="0">
                <a:hlinkClick r:id="rId3"/>
              </a:rPr>
              <a:t>https://stanfordnlp.github.io/stanza/</a:t>
            </a:r>
            <a:endParaRPr lang="en-US" altLang="zh-TW" dirty="0"/>
          </a:p>
          <a:p>
            <a:r>
              <a:rPr lang="en-US" dirty="0" err="1" smtClean="0"/>
              <a:t>Pytext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github.com/facebookresearch/pytext</a:t>
            </a:r>
            <a:endParaRPr lang="en-US" dirty="0" smtClean="0"/>
          </a:p>
          <a:p>
            <a:r>
              <a:rPr lang="en-US" altLang="zh-TW" dirty="0" err="1" smtClean="0"/>
              <a:t>Sinica</a:t>
            </a:r>
            <a:endParaRPr lang="en-US" altLang="zh-TW" dirty="0"/>
          </a:p>
          <a:p>
            <a:pPr lvl="1"/>
            <a:r>
              <a:rPr lang="en-US" altLang="zh-TW" dirty="0">
                <a:hlinkClick r:id="rId5"/>
              </a:rPr>
              <a:t>https://ckip.iis.sinica.edu.tw/service/corenlp/</a:t>
            </a:r>
            <a:r>
              <a:rPr lang="en-US" altLang="zh-TW" dirty="0"/>
              <a:t> (Core NLP)</a:t>
            </a:r>
          </a:p>
          <a:p>
            <a:pPr lvl="1"/>
            <a:r>
              <a:rPr lang="en-US" altLang="zh-TW" dirty="0">
                <a:hlinkClick r:id="rId6"/>
              </a:rPr>
              <a:t>https://ckip.iis.sinica.edu.tw/service/transformers/</a:t>
            </a:r>
            <a:r>
              <a:rPr lang="zh-TW" altLang="en-US" dirty="0"/>
              <a:t> </a:t>
            </a:r>
            <a:r>
              <a:rPr lang="en-US" altLang="zh-TW" dirty="0"/>
              <a:t>(Pre-Trained Transformer)</a:t>
            </a:r>
          </a:p>
          <a:p>
            <a:r>
              <a:rPr lang="zh-TW" altLang="en-US" dirty="0"/>
              <a:t> </a:t>
            </a:r>
            <a:r>
              <a:rPr lang="en-US" altLang="zh-TW" dirty="0" err="1"/>
              <a:t>Jieba</a:t>
            </a:r>
            <a:r>
              <a:rPr lang="en-US" altLang="zh-TW" dirty="0"/>
              <a:t> Tokenization System </a:t>
            </a:r>
          </a:p>
          <a:p>
            <a:pPr lvl="1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github.com/fxsjy/jieba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6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Tools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Pytorch</a:t>
            </a:r>
            <a:endParaRPr lang="en-US" altLang="zh-TW" dirty="0"/>
          </a:p>
          <a:p>
            <a:pPr lvl="1"/>
            <a:r>
              <a:rPr lang="en-US" altLang="zh-TW" dirty="0">
                <a:hlinkClick r:id="rId2"/>
              </a:rPr>
              <a:t>https://pytorch.org/</a:t>
            </a:r>
            <a:endParaRPr lang="en-US" altLang="zh-TW" dirty="0"/>
          </a:p>
          <a:p>
            <a:r>
              <a:rPr lang="en-US" altLang="zh-TW" dirty="0" err="1"/>
              <a:t>Tensorflow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https://www.tensorflow.org/</a:t>
            </a:r>
            <a:endParaRPr lang="en-US" altLang="zh-TW" dirty="0"/>
          </a:p>
          <a:p>
            <a:r>
              <a:rPr lang="en-US" altLang="zh-TW" dirty="0" err="1"/>
              <a:t>Scikit</a:t>
            </a:r>
            <a:r>
              <a:rPr lang="en-US" altLang="zh-TW" dirty="0"/>
              <a:t>-Learn</a:t>
            </a:r>
          </a:p>
          <a:p>
            <a:pPr lvl="1"/>
            <a:r>
              <a:rPr lang="en-US" altLang="zh-TW" dirty="0">
                <a:hlinkClick r:id="rId4"/>
              </a:rPr>
              <a:t>https://scikit-learn.org/stable/</a:t>
            </a:r>
            <a:endParaRPr lang="en-US" altLang="zh-TW" dirty="0"/>
          </a:p>
          <a:p>
            <a:r>
              <a:rPr lang="en-US" altLang="zh-TW" dirty="0" err="1"/>
              <a:t>Numpy</a:t>
            </a:r>
            <a:endParaRPr lang="en-US" altLang="zh-TW" dirty="0"/>
          </a:p>
          <a:p>
            <a:pPr lvl="1"/>
            <a:r>
              <a:rPr lang="en-US" altLang="zh-TW" dirty="0">
                <a:hlinkClick r:id="rId5"/>
              </a:rPr>
              <a:t>https://numpy.org/</a:t>
            </a:r>
            <a:endParaRPr lang="en-US" altLang="zh-TW" dirty="0"/>
          </a:p>
          <a:p>
            <a:r>
              <a:rPr lang="en-US" altLang="zh-TW" dirty="0"/>
              <a:t>Pandas</a:t>
            </a:r>
          </a:p>
          <a:p>
            <a:pPr lvl="1"/>
            <a:r>
              <a:rPr lang="en-US" altLang="zh-TW" dirty="0">
                <a:hlinkClick r:id="rId6"/>
              </a:rPr>
              <a:t>https://pandas.pydata.org</a:t>
            </a:r>
            <a:r>
              <a:rPr lang="en-US" altLang="zh-TW" dirty="0" smtClean="0">
                <a:hlinkClick r:id="rId6"/>
              </a:rPr>
              <a:t>/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892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altLang="zh-TW" sz="1900" dirty="0" err="1" smtClean="0"/>
              <a:t>D.Manning</a:t>
            </a:r>
            <a:r>
              <a:rPr lang="en-US" altLang="zh-TW" sz="1900" dirty="0" smtClean="0"/>
              <a:t> et al., Foundations Of </a:t>
            </a:r>
            <a:r>
              <a:rPr lang="en-US" altLang="zh-TW" sz="1900" dirty="0"/>
              <a:t>S</a:t>
            </a:r>
            <a:r>
              <a:rPr lang="en-US" altLang="zh-TW" sz="1900" dirty="0" smtClean="0"/>
              <a:t>tatistical </a:t>
            </a:r>
            <a:r>
              <a:rPr lang="en-US" altLang="zh-TW" sz="1900" dirty="0"/>
              <a:t>N</a:t>
            </a:r>
            <a:r>
              <a:rPr lang="en-US" altLang="zh-TW" sz="1900" dirty="0" smtClean="0"/>
              <a:t>atural </a:t>
            </a:r>
            <a:r>
              <a:rPr lang="en-US" altLang="zh-TW" sz="1900" dirty="0"/>
              <a:t>L</a:t>
            </a:r>
            <a:r>
              <a:rPr lang="en-US" altLang="zh-TW" sz="1900" dirty="0" smtClean="0"/>
              <a:t>anguage </a:t>
            </a:r>
            <a:r>
              <a:rPr lang="en-US" altLang="zh-TW" sz="1900" dirty="0"/>
              <a:t>P</a:t>
            </a:r>
            <a:r>
              <a:rPr lang="en-US" altLang="zh-TW" sz="1900" dirty="0" smtClean="0"/>
              <a:t>rocessing </a:t>
            </a:r>
          </a:p>
          <a:p>
            <a:r>
              <a:rPr lang="zh-TW" altLang="en-US" sz="1900" dirty="0" smtClean="0"/>
              <a:t>陳縕儂</a:t>
            </a:r>
            <a:r>
              <a:rPr lang="en-US" altLang="zh-TW" sz="1900" dirty="0" smtClean="0"/>
              <a:t>, </a:t>
            </a:r>
            <a:r>
              <a:rPr lang="zh-TW" altLang="en-US" sz="1900" dirty="0" smtClean="0"/>
              <a:t>對話機器人的腦子與靈魂 </a:t>
            </a:r>
            <a:r>
              <a:rPr lang="en-US" altLang="zh-TW" sz="1900" dirty="0" smtClean="0"/>
              <a:t>Bot's Brain and Soul, PyConTW2017</a:t>
            </a:r>
          </a:p>
          <a:p>
            <a:r>
              <a:rPr lang="en-US" altLang="zh-TW" sz="1900" dirty="0"/>
              <a:t>Dan </a:t>
            </a:r>
            <a:r>
              <a:rPr lang="en-US" altLang="zh-TW" sz="1900" dirty="0" err="1" smtClean="0"/>
              <a:t>Jurafsky</a:t>
            </a:r>
            <a:r>
              <a:rPr lang="en-US" altLang="zh-TW" sz="1900" dirty="0" smtClean="0"/>
              <a:t> and Chris Manning, “Natural </a:t>
            </a:r>
            <a:r>
              <a:rPr lang="en-US" altLang="zh-TW" sz="1900" dirty="0"/>
              <a:t>Language </a:t>
            </a:r>
            <a:r>
              <a:rPr lang="en-US" altLang="zh-TW" sz="1900" dirty="0" smtClean="0"/>
              <a:t>Processing”, Stanford Online</a:t>
            </a:r>
          </a:p>
          <a:p>
            <a:r>
              <a:rPr lang="en-US" altLang="zh-TW" sz="1900" dirty="0" smtClean="0"/>
              <a:t>Python RE Package Document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1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Today’s Agenda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Natural Language Processing</a:t>
            </a:r>
          </a:p>
          <a:p>
            <a:r>
              <a:rPr lang="en-US" altLang="zh-TW" dirty="0"/>
              <a:t>Can We Automate Scientific Reviewing?</a:t>
            </a:r>
          </a:p>
          <a:p>
            <a:r>
              <a:rPr lang="en-US" altLang="zh-TW" dirty="0"/>
              <a:t>The Design and Implementation of </a:t>
            </a:r>
            <a:r>
              <a:rPr lang="en-US" altLang="zh-TW" dirty="0" err="1"/>
              <a:t>XiaoIce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/>
              <a:t>an Empathetic Social </a:t>
            </a:r>
            <a:r>
              <a:rPr lang="en-US" altLang="zh-TW" dirty="0" err="1"/>
              <a:t>Chatbot</a:t>
            </a:r>
            <a:endParaRPr lang="en-US" altLang="zh-TW" dirty="0"/>
          </a:p>
          <a:p>
            <a:r>
              <a:rPr lang="en-US" altLang="zh-TW" dirty="0"/>
              <a:t>Recipes for building an open-domain </a:t>
            </a:r>
            <a:r>
              <a:rPr lang="en-US" altLang="zh-TW" dirty="0" err="1"/>
              <a:t>chatbot</a:t>
            </a:r>
            <a:endParaRPr lang="en-US" altLang="zh-TW" dirty="0"/>
          </a:p>
          <a:p>
            <a:r>
              <a:rPr lang="en-US" dirty="0"/>
              <a:t>Semantically-Aligned Equation Generation for Solving and Reasoning </a:t>
            </a:r>
            <a:r>
              <a:rPr lang="en-US" dirty="0" err="1"/>
              <a:t>MathWord</a:t>
            </a:r>
            <a:r>
              <a:rPr lang="en-US" dirty="0"/>
              <a:t> Problems</a:t>
            </a:r>
            <a:endParaRPr lang="en-US" altLang="zh-TW" dirty="0"/>
          </a:p>
          <a:p>
            <a:r>
              <a:rPr lang="en-US" dirty="0"/>
              <a:t>Applications of the GPT-3 Model</a:t>
            </a:r>
          </a:p>
          <a:p>
            <a:r>
              <a:rPr lang="en-US" altLang="zh-TW" dirty="0"/>
              <a:t>Google Assistance</a:t>
            </a:r>
          </a:p>
          <a:p>
            <a:r>
              <a:rPr lang="en-US" altLang="zh-TW" dirty="0"/>
              <a:t>Introduction to Dialog System</a:t>
            </a:r>
          </a:p>
          <a:p>
            <a:r>
              <a:rPr lang="en-US" altLang="zh-TW" dirty="0"/>
              <a:t>Regular Expression</a:t>
            </a:r>
          </a:p>
          <a:p>
            <a:r>
              <a:rPr lang="en-US" altLang="zh-TW" dirty="0"/>
              <a:t>Tools for Natural Language </a:t>
            </a:r>
            <a:r>
              <a:rPr lang="en-US" altLang="zh-TW" dirty="0" smtClean="0"/>
              <a:t>Processing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Natural Language Processing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4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smtClean="0"/>
              <a:t>Natural Language Processing?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126" y="2438038"/>
            <a:ext cx="5741747" cy="25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 of Natural Language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104" y="1870075"/>
            <a:ext cx="6668243" cy="289413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870075"/>
            <a:ext cx="5829300" cy="34671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1870075"/>
            <a:ext cx="7048500" cy="370046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212" y="1982535"/>
            <a:ext cx="6373699" cy="358201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367" y="1801338"/>
            <a:ext cx="5767388" cy="38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4441</TotalTime>
  <Words>1991</Words>
  <Application>Microsoft Office PowerPoint</Application>
  <PresentationFormat>寬螢幕</PresentationFormat>
  <Paragraphs>468</Paragraphs>
  <Slides>56</Slides>
  <Notes>6</Notes>
  <HiddenSlides>0</HiddenSlides>
  <MMClips>4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3" baseType="lpstr"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Introduction to Natural Language Processing</vt:lpstr>
      <vt:lpstr>Syllabi</vt:lpstr>
      <vt:lpstr>Course Outline</vt:lpstr>
      <vt:lpstr>Online Courses</vt:lpstr>
      <vt:lpstr>Textbooks</vt:lpstr>
      <vt:lpstr>Today’s Agenda</vt:lpstr>
      <vt:lpstr>Natural Language Processing</vt:lpstr>
      <vt:lpstr>What is Natural Language Processing?</vt:lpstr>
      <vt:lpstr>Applications of Natural Language Processing</vt:lpstr>
      <vt:lpstr>NLP is Everywhere</vt:lpstr>
      <vt:lpstr>Evolution of Natural Language Processing</vt:lpstr>
      <vt:lpstr>Evolution of Natural Language Processing</vt:lpstr>
      <vt:lpstr>Why is NLP hard?</vt:lpstr>
      <vt:lpstr>Why is NLP hard? - Example</vt:lpstr>
      <vt:lpstr>Corpora Introduction</vt:lpstr>
      <vt:lpstr>Open Datasets for NLP</vt:lpstr>
      <vt:lpstr>Tokenization</vt:lpstr>
      <vt:lpstr>Recent Trends of Word Tokenization</vt:lpstr>
      <vt:lpstr>Sequence Label</vt:lpstr>
      <vt:lpstr>Text Lemmatization</vt:lpstr>
      <vt:lpstr>Stop Word Processing</vt:lpstr>
      <vt:lpstr>Encoding Methods: Term Frequency</vt:lpstr>
      <vt:lpstr>Encoding Methods: TF-IDF</vt:lpstr>
      <vt:lpstr>Can We Automate Scientific Reviewing?</vt:lpstr>
      <vt:lpstr>Summary Example: BERT (Devlin et al., 2018)</vt:lpstr>
      <vt:lpstr>Paper Review Example: BERT (Devlin et al., 2018)</vt:lpstr>
      <vt:lpstr>Paper Review Example: BERT (Devlin et al., 2018)</vt:lpstr>
      <vt:lpstr>Paper Review Example: BERT (Devlin et al., 2018)</vt:lpstr>
      <vt:lpstr>The Design and Implementation of XiaoIce, an Empathetic Social Chatbot</vt:lpstr>
      <vt:lpstr>Example: Singing</vt:lpstr>
      <vt:lpstr>Example: Chat</vt:lpstr>
      <vt:lpstr>Recipes for building an open-domain chatbot</vt:lpstr>
      <vt:lpstr>Demonstration</vt:lpstr>
      <vt:lpstr>Applications of the GPT-3 Model</vt:lpstr>
      <vt:lpstr>PowerPoint 簡報</vt:lpstr>
      <vt:lpstr>Semantically-Aligned Equation Generation for Solving and Reasoning MathWord Problems</vt:lpstr>
      <vt:lpstr>Model Architecture</vt:lpstr>
      <vt:lpstr>Google Assistance</vt:lpstr>
      <vt:lpstr>Demonstration</vt:lpstr>
      <vt:lpstr>Google Duplex</vt:lpstr>
      <vt:lpstr>Introduction to Machine Learning</vt:lpstr>
      <vt:lpstr>Types of Machine Learning</vt:lpstr>
      <vt:lpstr>Introduction to Dialog System</vt:lpstr>
      <vt:lpstr>Why Dialog System?</vt:lpstr>
      <vt:lpstr>Two Taxonomies of Intelligence Assistance</vt:lpstr>
      <vt:lpstr>GUI v.s. CUI (Conversational UI)</vt:lpstr>
      <vt:lpstr>Introduction to Dialog System</vt:lpstr>
      <vt:lpstr>Dialog System Example</vt:lpstr>
      <vt:lpstr>Regular Expression</vt:lpstr>
      <vt:lpstr>What is regular expression?</vt:lpstr>
      <vt:lpstr>Introduction to Basic Regular Expression</vt:lpstr>
      <vt:lpstr>Python Package: RE</vt:lpstr>
      <vt:lpstr>Tools</vt:lpstr>
      <vt:lpstr>NLP Tools</vt:lpstr>
      <vt:lpstr>ML Tools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Natural Language Processing</dc:title>
  <dc:creator>Chia-Yi Su</dc:creator>
  <cp:lastModifiedBy>Su, Ian</cp:lastModifiedBy>
  <cp:revision>568</cp:revision>
  <dcterms:created xsi:type="dcterms:W3CDTF">2019-02-27T01:03:53Z</dcterms:created>
  <dcterms:modified xsi:type="dcterms:W3CDTF">2022-04-29T08:13:13Z</dcterms:modified>
</cp:coreProperties>
</file>