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49" r:id="rId3"/>
    <p:sldId id="258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47" r:id="rId27"/>
    <p:sldId id="337" r:id="rId28"/>
    <p:sldId id="338" r:id="rId29"/>
    <p:sldId id="339" r:id="rId30"/>
    <p:sldId id="340" r:id="rId31"/>
    <p:sldId id="341" r:id="rId32"/>
    <p:sldId id="290" r:id="rId33"/>
    <p:sldId id="259" r:id="rId34"/>
    <p:sldId id="260" r:id="rId35"/>
    <p:sldId id="263" r:id="rId36"/>
    <p:sldId id="264" r:id="rId37"/>
    <p:sldId id="265" r:id="rId38"/>
    <p:sldId id="266" r:id="rId39"/>
    <p:sldId id="267" r:id="rId40"/>
    <p:sldId id="268" r:id="rId41"/>
    <p:sldId id="262" r:id="rId42"/>
    <p:sldId id="289" r:id="rId43"/>
    <p:sldId id="269" r:id="rId44"/>
    <p:sldId id="270" r:id="rId45"/>
    <p:sldId id="271" r:id="rId46"/>
    <p:sldId id="272" r:id="rId47"/>
    <p:sldId id="273" r:id="rId48"/>
    <p:sldId id="274" r:id="rId49"/>
    <p:sldId id="348" r:id="rId50"/>
    <p:sldId id="291" r:id="rId51"/>
    <p:sldId id="276" r:id="rId52"/>
    <p:sldId id="277" r:id="rId53"/>
    <p:sldId id="278" r:id="rId54"/>
    <p:sldId id="279" r:id="rId55"/>
    <p:sldId id="280" r:id="rId56"/>
    <p:sldId id="281" r:id="rId57"/>
    <p:sldId id="342" r:id="rId58"/>
    <p:sldId id="343" r:id="rId59"/>
    <p:sldId id="344" r:id="rId60"/>
    <p:sldId id="345" r:id="rId61"/>
    <p:sldId id="346" r:id="rId62"/>
    <p:sldId id="261" r:id="rId6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D8866-23D2-4C39-B33F-81E51211226A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F83AE-3D2D-44D6-A3D4-2D46A9377C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920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46CA3-21D2-47A1-BE59-2A7428D832B6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568A3-5D8D-4F7B-9FC6-5B2A0FCAE2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32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"/>
            <a:ext cx="1578429" cy="7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5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62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46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99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" y="0"/>
            <a:ext cx="1578429" cy="7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8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377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109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01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7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26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18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8C392-4ECD-4528-9094-B253F9513A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arxiv.org/abs/1812.0422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mp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Advanced Word Vector and Introduction to</a:t>
            </a:r>
            <a:r>
              <a:rPr lang="zh-TW" altLang="en-US" dirty="0" smtClean="0"/>
              <a:t> </a:t>
            </a:r>
            <a:r>
              <a:rPr lang="en-US" altLang="zh-TW" dirty="0" smtClean="0"/>
              <a:t>Neural Network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9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Formula Derivative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 smtClean="0"/>
                  <a:t>, where w are word vectors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will be discussed later. F depends on a lot of unspecific factors.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dirty="0" smtClean="0"/>
                  <a:t>since the vector space is linear, we can do the vector difference. For now, F only depends on the difference of the two target words.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 smtClean="0"/>
                  <a:t>, the right-hand side is scalar, while the left-hand side is vector. It would obfuscate the linear structure that we try to capture so we do the dot product on the left-hand side.</a:t>
                </a:r>
              </a:p>
              <a:p>
                <a:r>
                  <a:rPr lang="en-US" altLang="zh-TW" dirty="0" smtClean="0"/>
                  <a:t>The F should satisfy the homomorphism so the formula should equal to 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dirty="0" smtClean="0"/>
                  <a:t>, where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4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6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Derivative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 smtClean="0"/>
                  <a:t>The solution to above step is  F=</a:t>
                </a:r>
                <a:r>
                  <a:rPr lang="en-US" altLang="zh-TW" dirty="0" err="1" smtClean="0"/>
                  <a:t>exp</a:t>
                </a:r>
                <a:r>
                  <a:rPr lang="en-US" altLang="zh-TW" dirty="0" smtClean="0"/>
                  <a:t> so our formula would be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TW" dirty="0" smtClean="0"/>
                  <a:t> is independent of k so we can absorb it into bias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dirty="0" smtClean="0"/>
                  <a:t> Also, the formula will be add additional bias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b="0" dirty="0" smtClean="0"/>
                  <a:t> </a:t>
                </a:r>
                <a:r>
                  <a:rPr lang="en-US" altLang="zh-TW" dirty="0" smtClean="0"/>
                  <a:t>Hence,</a:t>
                </a:r>
                <a:r>
                  <a:rPr lang="en-US" altLang="zh-TW" b="0" dirty="0" smtClean="0"/>
                  <a:t> our formula would be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TW" dirty="0" smtClean="0"/>
                  <a:t>   (1) </a:t>
                </a:r>
              </a:p>
              <a:p>
                <a:r>
                  <a:rPr lang="en-US" altLang="zh-TW" dirty="0" smtClean="0"/>
                  <a:t>Problem</a:t>
                </a:r>
              </a:p>
              <a:p>
                <a:pPr lvl="1"/>
                <a:r>
                  <a:rPr lang="en-US" altLang="zh-TW" dirty="0" smtClean="0"/>
                  <a:t>log will be divergent whenever the argument is 0. </a:t>
                </a:r>
              </a:p>
              <a:p>
                <a:r>
                  <a:rPr lang="en-US" altLang="zh-TW" dirty="0" smtClean="0"/>
                  <a:t>Resolution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altLang="zh-TW" dirty="0" smtClean="0"/>
                  <a:t> +1. </a:t>
                </a:r>
              </a:p>
              <a:p>
                <a:pPr lvl="1"/>
                <a:r>
                  <a:rPr lang="en-US" altLang="zh-TW" dirty="0" smtClean="0"/>
                  <a:t>However: this will be the same as the co-occurrence algorithm. Each words have the same weights.</a:t>
                </a:r>
              </a:p>
              <a:p>
                <a:pPr lvl="1"/>
                <a:r>
                  <a:rPr lang="en-US" altLang="zh-TW" dirty="0" smtClean="0"/>
                  <a:t>Therefore: this algorithm will be based on (1)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58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Derivative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The paper (Pennington </a:t>
                </a:r>
                <a:r>
                  <a:rPr lang="en-US" altLang="zh-TW" dirty="0"/>
                  <a:t>et </a:t>
                </a:r>
                <a:r>
                  <a:rPr lang="en-US" altLang="zh-TW" dirty="0" smtClean="0"/>
                  <a:t>al.) employs a way called weighted least square regression model and a weighted function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to resolve the problem. Our cost function is, therefore, as follows.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nary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TW" dirty="0"/>
                              <m:t> +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TW" dirty="0"/>
                              <m:t> + 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m:rPr>
                                <m:nor/>
                              </m:rPr>
                              <a:rPr lang="en-US" altLang="zh-TW" dirty="0"/>
                              <m:t> − 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𝑖𝑘</m:t>
                                    </m:r>
                                  </m:sub>
                                </m:sSub>
                              </m:e>
                            </m:func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, where the V is the size of vocabulary</a:t>
                </a:r>
                <a:r>
                  <a:rPr lang="en-US" altLang="zh-TW" dirty="0" smtClean="0"/>
                  <a:t>.</a:t>
                </a:r>
                <a:endParaRPr lang="en-US" altLang="zh-TW" dirty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 smtClean="0"/>
                  <a:t> should obey the following rules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f(0) is 0.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f(x) should be non-decreasing so that the low frequency words will not be </a:t>
                </a:r>
                <a:r>
                  <a:rPr lang="en-US" altLang="zh-TW" dirty="0" err="1" smtClean="0"/>
                  <a:t>overweighted</a:t>
                </a:r>
                <a:r>
                  <a:rPr lang="en-US" altLang="zh-TW" dirty="0" smtClean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TW" dirty="0" smtClean="0"/>
                  <a:t>f(x) should not be too large so that the words will not be </a:t>
                </a:r>
                <a:r>
                  <a:rPr lang="en-US" altLang="zh-TW" dirty="0" err="1" smtClean="0"/>
                  <a:t>overweighted</a:t>
                </a:r>
                <a:r>
                  <a:rPr lang="en-US" altLang="zh-TW" dirty="0" smtClean="0"/>
                  <a:t> as well.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0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Formula Derivative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Although the tons of the functions satisfy the rule as paper mentioned, the function that works well is as follows,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𝑚𝑎𝑥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∝</m:t>
                                </m:r>
                              </m:sup>
                            </m:sSup>
                          </m: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1, 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dirty="0" smtClean="0"/>
                  <a:t>if x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r>
                  <a:rPr lang="en-US" altLang="zh-TW" dirty="0" smtClean="0"/>
                  <a:t> According to the experiment, the paper found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altLang="zh-TW" dirty="0" smtClean="0"/>
                  <a:t> equals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has the best result. Interestingly, it is consistent with the experiment in the word2vector paper (</a:t>
                </a:r>
                <a:r>
                  <a:rPr lang="en-US" altLang="zh-TW" dirty="0" err="1" smtClean="0"/>
                  <a:t>Mikolov</a:t>
                </a:r>
                <a:r>
                  <a:rPr lang="en-US" altLang="zh-TW" dirty="0" smtClean="0"/>
                  <a:t> et al.)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33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Relationship to Other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Recall that in the word vector model 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Mikolov</a:t>
                </a:r>
                <a:r>
                  <a:rPr lang="en-US" altLang="zh-TW" dirty="0"/>
                  <a:t> et al</a:t>
                </a:r>
                <a:r>
                  <a:rPr lang="en-US" altLang="zh-TW" dirty="0" smtClean="0"/>
                  <a:t>.), they employed </a:t>
                </a:r>
                <a:r>
                  <a:rPr lang="en-US" altLang="zh-TW" dirty="0" err="1" smtClean="0"/>
                  <a:t>softmax</a:t>
                </a:r>
                <a:r>
                  <a:rPr lang="en-US" altLang="zh-TW" dirty="0" smtClean="0"/>
                  <a:t> to compute the probability of the word </a:t>
                </a:r>
                <a:r>
                  <a:rPr lang="en-US" altLang="zh-TW" dirty="0"/>
                  <a:t>j</a:t>
                </a:r>
                <a:r>
                  <a:rPr lang="en-US" altLang="zh-TW" dirty="0" smtClean="0"/>
                  <a:t> appears in the context word 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. The formula is as follows.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sup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global cross-entropy is calculated as follows :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𝑐𝑜𝑟𝑝𝑢𝑠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𝑐𝑜𝑛𝑡𝑒𝑥𝑡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Since both word 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 and j probably appear multiple times in the corpus, we can group together in consideration of the efficiency.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func>
                          </m:e>
                        </m:nary>
                      </m:e>
                    </m:nary>
                  </m:oMath>
                </a14:m>
                <a:r>
                  <a:rPr lang="en-US" altLang="zh-TW" dirty="0" smtClean="0"/>
                  <a:t>, where X is a co-occurrence matrix.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17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10800000">
            <a:off x="4480559" y="3494939"/>
            <a:ext cx="589084" cy="281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81014" y="3393828"/>
            <a:ext cx="2746717" cy="483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The most costly one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18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Relationship to </a:t>
            </a:r>
            <a:r>
              <a:rPr lang="en-US" altLang="zh-TW" dirty="0" smtClean="0"/>
              <a:t>Other </a:t>
            </a:r>
            <a:r>
              <a:rPr lang="en-US" altLang="zh-TW" dirty="0"/>
              <a:t>M</a:t>
            </a:r>
            <a:r>
              <a:rPr lang="en-US" altLang="zh-TW" dirty="0" smtClean="0"/>
              <a:t>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Disadvantage </a:t>
                </a:r>
                <a:r>
                  <a:rPr lang="en-US" altLang="zh-TW" dirty="0"/>
                  <a:t>of the cross-entropy loss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Computational Costly</a:t>
                </a:r>
              </a:p>
              <a:p>
                <a:pPr lvl="1"/>
                <a:r>
                  <a:rPr lang="en-US" altLang="zh-TW" dirty="0" smtClean="0"/>
                  <a:t>Reason: requires to normalize</a:t>
                </a:r>
              </a:p>
              <a:p>
                <a:r>
                  <a:rPr lang="en-US" altLang="zh-TW" dirty="0" smtClean="0"/>
                  <a:t>The paper (Pennington </a:t>
                </a:r>
                <a:r>
                  <a:rPr lang="en-US" altLang="zh-TW" dirty="0"/>
                  <a:t>et al</a:t>
                </a:r>
                <a:r>
                  <a:rPr lang="en-US" altLang="zh-TW" dirty="0" smtClean="0"/>
                  <a:t>.) employed the least square objective so that we don’t need to normalize. The formula is as follows 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  <m:acc>
                                      <m:accPr>
                                        <m:chr m:val="̃"/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r>
                  <a:rPr lang="en-US" altLang="zh-TW" dirty="0" smtClean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which are all </a:t>
                </a:r>
                <a:r>
                  <a:rPr lang="en-US" altLang="zh-TW" dirty="0" err="1" smtClean="0"/>
                  <a:t>unnormalized</a:t>
                </a:r>
                <a:r>
                  <a:rPr lang="en-US" altLang="zh-TW" dirty="0" smtClean="0"/>
                  <a:t> term.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96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66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Word Analogy </a:t>
            </a:r>
            <a:r>
              <a:rPr lang="en-US" altLang="zh-TW" dirty="0"/>
              <a:t>E</a:t>
            </a:r>
            <a:r>
              <a:rPr lang="en-US" altLang="zh-TW" dirty="0" smtClean="0"/>
              <a:t>xplanation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Two types of word analogy problems</a:t>
                </a:r>
              </a:p>
              <a:p>
                <a:pPr lvl="1"/>
                <a:r>
                  <a:rPr lang="en-US" altLang="zh-TW" dirty="0" smtClean="0"/>
                  <a:t>Semantics</a:t>
                </a:r>
              </a:p>
              <a:p>
                <a:pPr lvl="1"/>
                <a:r>
                  <a:rPr lang="en-US" altLang="zh-TW" dirty="0" smtClean="0"/>
                  <a:t>Syntax</a:t>
                </a:r>
              </a:p>
              <a:p>
                <a:r>
                  <a:rPr lang="en-US" altLang="zh-TW" dirty="0" smtClean="0"/>
                  <a:t>Semantic Proble</a:t>
                </a:r>
                <a:r>
                  <a:rPr lang="en-US" altLang="zh-TW" dirty="0"/>
                  <a:t>m</a:t>
                </a:r>
                <a:endParaRPr lang="en-US" altLang="zh-TW" dirty="0" smtClean="0"/>
              </a:p>
              <a:p>
                <a:pPr lvl="1"/>
                <a:r>
                  <a:rPr lang="en-US" altLang="zh-TW" dirty="0"/>
                  <a:t>a is to b as c is to </a:t>
                </a:r>
                <a:r>
                  <a:rPr lang="en-US" altLang="zh-TW" dirty="0" smtClean="0"/>
                  <a:t>_</a:t>
                </a:r>
              </a:p>
              <a:p>
                <a:pPr lvl="1"/>
                <a:r>
                  <a:rPr lang="en-US" altLang="zh-TW" dirty="0" smtClean="0"/>
                  <a:t>San Francisco is to California as Chicago is to _</a:t>
                </a:r>
              </a:p>
              <a:p>
                <a:r>
                  <a:rPr lang="en-US" altLang="zh-TW" dirty="0" smtClean="0"/>
                  <a:t>Syntactic Problem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Good is to better as bad is to _</a:t>
                </a:r>
              </a:p>
              <a:p>
                <a:r>
                  <a:rPr lang="en-US" altLang="zh-TW" dirty="0" smtClean="0"/>
                  <a:t>These questions are answered by using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according to cosine </a:t>
                </a:r>
                <a:r>
                  <a:rPr lang="en-US" altLang="zh-TW" dirty="0" smtClean="0"/>
                  <a:t>similarity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on Word </a:t>
            </a:r>
            <a:r>
              <a:rPr lang="en-US" altLang="zh-TW" dirty="0"/>
              <a:t>A</a:t>
            </a:r>
            <a:r>
              <a:rPr lang="en-US" altLang="zh-TW" dirty="0" smtClean="0"/>
              <a:t>nalogies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1838128"/>
            <a:ext cx="4461569" cy="4316487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Similarity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word analogy is a major task, the paper also experiments the task in word similarity. The table below is the result of the experiment.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84" y="2744373"/>
            <a:ext cx="5788134" cy="32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Entity </a:t>
            </a:r>
            <a:r>
              <a:rPr lang="en-US" dirty="0"/>
              <a:t>R</a:t>
            </a:r>
            <a:r>
              <a:rPr lang="en-US" dirty="0" smtClean="0"/>
              <a:t>ecognition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 Task in this experiment</a:t>
            </a:r>
          </a:p>
          <a:p>
            <a:pPr lvl="1"/>
            <a:r>
              <a:rPr lang="en-US" dirty="0" smtClean="0"/>
              <a:t>Contains </a:t>
            </a:r>
            <a:r>
              <a:rPr lang="en-US" altLang="zh-TW" dirty="0"/>
              <a:t>four types of entities: person, location, organization, and miscellaneous</a:t>
            </a:r>
            <a:endParaRPr lang="en-US" dirty="0" smtClean="0"/>
          </a:p>
          <a:p>
            <a:pPr lvl="1"/>
            <a:r>
              <a:rPr lang="en-US" altLang="zh-TW" dirty="0" smtClean="0"/>
              <a:t>Adopts BIO2 </a:t>
            </a:r>
            <a:r>
              <a:rPr lang="en-US" altLang="zh-TW" dirty="0"/>
              <a:t>annotation standard</a:t>
            </a:r>
            <a:endParaRPr lang="en-US" dirty="0" smtClean="0"/>
          </a:p>
          <a:p>
            <a:pPr lvl="1"/>
            <a:r>
              <a:rPr lang="en-US" altLang="zh-TW" dirty="0"/>
              <a:t>The preprocessing and setup are the same as the paper (Wang et al., 2013)</a:t>
            </a:r>
            <a:endParaRPr lang="en-US" dirty="0"/>
          </a:p>
          <a:p>
            <a:pPr lvl="1"/>
            <a:r>
              <a:rPr lang="en-US" dirty="0" smtClean="0"/>
              <a:t>Moreover, </a:t>
            </a:r>
            <a:r>
              <a:rPr lang="en-US" altLang="zh-TW" dirty="0"/>
              <a:t>50-dimensional vectors are added for each word of a five-word context as continuous features</a:t>
            </a:r>
            <a:endParaRPr lang="en-US" dirty="0" smtClean="0"/>
          </a:p>
          <a:p>
            <a:pPr lvl="1"/>
            <a:r>
              <a:rPr lang="en-US" dirty="0" smtClean="0"/>
              <a:t>The model is trained with CRF.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585" y="3686509"/>
            <a:ext cx="4888190" cy="266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Basic Knowledge on Natural Language Processing 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Applications of Natural Language Processing</a:t>
            </a:r>
          </a:p>
          <a:p>
            <a:r>
              <a:rPr lang="en-US" altLang="zh-TW" dirty="0" smtClean="0"/>
              <a:t>Word Vector</a:t>
            </a:r>
          </a:p>
          <a:p>
            <a:r>
              <a:rPr lang="en-US" altLang="zh-TW" dirty="0" smtClean="0"/>
              <a:t>Neural Network (Including Relative Math Derivation)</a:t>
            </a:r>
          </a:p>
          <a:p>
            <a:r>
              <a:rPr lang="en-US" altLang="zh-TW" dirty="0" smtClean="0"/>
              <a:t>Dependency Parsing </a:t>
            </a:r>
          </a:p>
          <a:p>
            <a:r>
              <a:rPr lang="en-US" altLang="zh-TW" dirty="0" smtClean="0"/>
              <a:t>Recurrent Neural Network, Variants </a:t>
            </a:r>
            <a:r>
              <a:rPr lang="en-US" altLang="zh-TW" dirty="0"/>
              <a:t>of Recurrent Neural </a:t>
            </a:r>
            <a:r>
              <a:rPr lang="en-US" altLang="zh-TW" dirty="0" smtClean="0"/>
              <a:t>Network, and Language Model</a:t>
            </a:r>
          </a:p>
          <a:p>
            <a:r>
              <a:rPr lang="en-US" altLang="zh-TW" dirty="0"/>
              <a:t>Machine Translation</a:t>
            </a:r>
          </a:p>
          <a:p>
            <a:r>
              <a:rPr lang="en-US" altLang="zh-TW" dirty="0"/>
              <a:t>Contextual </a:t>
            </a:r>
            <a:r>
              <a:rPr lang="en-US" altLang="zh-TW" dirty="0" smtClean="0"/>
              <a:t>Representation</a:t>
            </a:r>
          </a:p>
          <a:p>
            <a:r>
              <a:rPr lang="en-US" altLang="zh-TW" smtClean="0"/>
              <a:t>Dialog </a:t>
            </a:r>
            <a:r>
              <a:rPr lang="en-US" altLang="zh-TW" dirty="0" smtClean="0"/>
              <a:t>System (Including </a:t>
            </a:r>
            <a:r>
              <a:rPr lang="en-US" altLang="zh-TW" dirty="0" err="1" smtClean="0"/>
              <a:t>MultiModal</a:t>
            </a:r>
            <a:r>
              <a:rPr lang="en-US" altLang="zh-TW" dirty="0" smtClean="0"/>
              <a:t> Dialog System)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7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 and Training </a:t>
            </a:r>
            <a:r>
              <a:rPr lang="en-US" dirty="0"/>
              <a:t>D</a:t>
            </a:r>
            <a:r>
              <a:rPr lang="en-US" dirty="0" smtClean="0"/>
              <a:t>etail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Corpora</a:t>
            </a:r>
          </a:p>
          <a:p>
            <a:pPr lvl="1"/>
            <a:r>
              <a:rPr lang="en-US" dirty="0" smtClean="0"/>
              <a:t>2010 wiki (1 billion tokens)</a:t>
            </a:r>
          </a:p>
          <a:p>
            <a:pPr lvl="1"/>
            <a:r>
              <a:rPr lang="en-US" altLang="zh-TW" dirty="0" smtClean="0"/>
              <a:t>2014 </a:t>
            </a:r>
            <a:r>
              <a:rPr lang="en-US" altLang="zh-TW" dirty="0"/>
              <a:t>wiki </a:t>
            </a:r>
            <a:r>
              <a:rPr lang="en-US" altLang="zh-TW" dirty="0" smtClean="0"/>
              <a:t>(1.6 </a:t>
            </a:r>
            <a:r>
              <a:rPr lang="en-US" altLang="zh-TW" dirty="0"/>
              <a:t>billion </a:t>
            </a:r>
            <a:r>
              <a:rPr lang="en-US" altLang="zh-TW" dirty="0" smtClean="0"/>
              <a:t>tokens)</a:t>
            </a:r>
          </a:p>
          <a:p>
            <a:pPr lvl="1"/>
            <a:r>
              <a:rPr lang="en-US" altLang="zh-TW" dirty="0" err="1" smtClean="0"/>
              <a:t>Gigaword</a:t>
            </a:r>
            <a:r>
              <a:rPr lang="en-US" altLang="zh-TW" dirty="0" smtClean="0"/>
              <a:t> 5 (</a:t>
            </a:r>
            <a:r>
              <a:rPr lang="en-US" altLang="zh-TW" dirty="0"/>
              <a:t>4.3 billion tokens </a:t>
            </a:r>
            <a:r>
              <a:rPr lang="en-US" altLang="zh-TW" dirty="0" smtClean="0"/>
              <a:t>)</a:t>
            </a:r>
            <a:endParaRPr lang="en-US" dirty="0" smtClean="0"/>
          </a:p>
          <a:p>
            <a:pPr lvl="1"/>
            <a:r>
              <a:rPr lang="en-US" altLang="zh-TW" dirty="0" smtClean="0"/>
              <a:t>Combination </a:t>
            </a:r>
            <a:r>
              <a:rPr lang="en-US" altLang="zh-TW" dirty="0"/>
              <a:t>of the Gigaword5 + and wiki 2014 (</a:t>
            </a:r>
            <a:r>
              <a:rPr lang="en-US" altLang="zh-TW" dirty="0" smtClean="0"/>
              <a:t>6 </a:t>
            </a:r>
            <a:r>
              <a:rPr lang="en-US" altLang="zh-TW" dirty="0"/>
              <a:t>billion </a:t>
            </a:r>
            <a:r>
              <a:rPr lang="en-US" altLang="zh-TW" dirty="0" smtClean="0"/>
              <a:t>tokens)</a:t>
            </a:r>
            <a:endParaRPr lang="en-US" dirty="0"/>
          </a:p>
          <a:p>
            <a:r>
              <a:rPr lang="en-US" dirty="0" smtClean="0"/>
              <a:t>Tokenization</a:t>
            </a:r>
          </a:p>
          <a:p>
            <a:pPr lvl="1"/>
            <a:r>
              <a:rPr lang="en-US" dirty="0" smtClean="0"/>
              <a:t>Stanford Tokenizer</a:t>
            </a:r>
          </a:p>
          <a:p>
            <a:r>
              <a:rPr lang="en-US" dirty="0" smtClean="0"/>
              <a:t>Co-Occurrence Matrix X</a:t>
            </a:r>
          </a:p>
          <a:p>
            <a:pPr lvl="1"/>
            <a:r>
              <a:rPr lang="en-US" dirty="0" smtClean="0"/>
              <a:t>In this step, the paper used decreasing weighted function which means the d word apart will contribute 1/d to the total count.</a:t>
            </a:r>
          </a:p>
          <a:p>
            <a:pPr lvl="1"/>
            <a:endParaRPr 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59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 and </a:t>
            </a:r>
            <a:r>
              <a:rPr lang="en-US" dirty="0" smtClean="0"/>
              <a:t>Training </a:t>
            </a:r>
            <a:r>
              <a:rPr lang="en-US" dirty="0"/>
              <a:t>D</a:t>
            </a:r>
            <a:r>
              <a:rPr lang="en-US" dirty="0" smtClean="0"/>
              <a:t>etail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Parameter Setting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=3/4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Learning rate = 0.05</a:t>
                </a:r>
              </a:p>
              <a:p>
                <a:pPr lvl="1"/>
                <a:r>
                  <a:rPr lang="en-US" dirty="0" smtClean="0"/>
                  <a:t>Dimension is less that 300</a:t>
                </a:r>
              </a:p>
              <a:p>
                <a:pPr lvl="1"/>
                <a:r>
                  <a:rPr lang="en-US" dirty="0" smtClean="0"/>
                  <a:t>The window size is 10 to the right and left.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36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Discussion on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 smtClean="0"/>
                  <a:t> and W </a:t>
                </a:r>
                <a:endParaRPr 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parameters are tantamount except their random initialization. </a:t>
                </a:r>
              </a:p>
              <a:p>
                <a:r>
                  <a:rPr lang="en-US" dirty="0" smtClean="0"/>
                  <a:t>Why add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?</a:t>
                </a:r>
              </a:p>
              <a:p>
                <a:pPr lvl="1"/>
                <a:r>
                  <a:rPr lang="en-US" altLang="zh-TW" dirty="0" smtClean="0"/>
                  <a:t>Because training </a:t>
                </a:r>
                <a:r>
                  <a:rPr lang="en-US" altLang="zh-TW" dirty="0"/>
                  <a:t>multiple instances and combining the result can help to reduce the overfitting and noise</a:t>
                </a:r>
                <a:r>
                  <a:rPr lang="en-US" altLang="zh-TW" dirty="0" smtClean="0"/>
                  <a:t>.</a:t>
                </a:r>
                <a:endParaRPr lang="en-US" dirty="0" smtClean="0"/>
              </a:p>
              <a:p>
                <a:r>
                  <a:rPr lang="en-US" dirty="0" smtClean="0"/>
                  <a:t>Thus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altLang="zh-TW" dirty="0" smtClean="0"/>
                  <a:t>Pennington et al.</a:t>
                </a:r>
                <a:r>
                  <a:rPr lang="en-US" dirty="0" smtClean="0"/>
                  <a:t> use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acc>
                  </m:oMath>
                </a14:m>
                <a:r>
                  <a:rPr lang="en-US" dirty="0"/>
                  <a:t> +</a:t>
                </a:r>
                <a:r>
                  <a:rPr lang="en-US" dirty="0" smtClean="0"/>
                  <a:t> </a:t>
                </a:r>
                <a:r>
                  <a:rPr lang="en-US" dirty="0"/>
                  <a:t>W </a:t>
                </a:r>
                <a:r>
                  <a:rPr lang="en-US" dirty="0" smtClean="0"/>
                  <a:t>as the word vector.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2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Analysis: Vector </a:t>
            </a:r>
            <a:r>
              <a:rPr lang="en-US" dirty="0"/>
              <a:t>L</a:t>
            </a:r>
            <a:r>
              <a:rPr lang="en-US" dirty="0" smtClean="0"/>
              <a:t>ength and </a:t>
            </a:r>
            <a:r>
              <a:rPr lang="en-US" dirty="0"/>
              <a:t>C</a:t>
            </a:r>
            <a:r>
              <a:rPr lang="en-US" dirty="0" smtClean="0"/>
              <a:t>ontext </a:t>
            </a:r>
            <a:r>
              <a:rPr lang="en-US" dirty="0"/>
              <a:t>S</a:t>
            </a:r>
            <a:r>
              <a:rPr lang="en-US" dirty="0" smtClean="0"/>
              <a:t>ize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507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graph below shows that the vector larger than 200 dimensions will be smoothing.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100" dirty="0" smtClean="0"/>
          </a:p>
          <a:p>
            <a:r>
              <a:rPr lang="en-US" sz="1100" dirty="0" smtClean="0"/>
              <a:t>Can also refer to this paper about dimensionality of the word vector</a:t>
            </a:r>
            <a:r>
              <a:rPr lang="en-US" sz="1100" dirty="0"/>
              <a:t>: </a:t>
            </a:r>
            <a:r>
              <a:rPr lang="en-US" sz="1100" dirty="0">
                <a:hlinkClick r:id="rId2"/>
              </a:rPr>
              <a:t>https://arxiv.org/abs/1812.04224</a:t>
            </a:r>
            <a:endParaRPr lang="en-US" sz="11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01" y="2774686"/>
            <a:ext cx="3308466" cy="29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92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smtClean="0"/>
              <a:t>Analysis: Vector </a:t>
            </a:r>
            <a:r>
              <a:rPr lang="en-US" dirty="0"/>
              <a:t>L</a:t>
            </a:r>
            <a:r>
              <a:rPr lang="en-US" dirty="0" smtClean="0"/>
              <a:t>ength </a:t>
            </a:r>
            <a:r>
              <a:rPr lang="en-US" dirty="0"/>
              <a:t>and </a:t>
            </a:r>
            <a:r>
              <a:rPr lang="en-US" dirty="0" smtClean="0"/>
              <a:t>Context </a:t>
            </a:r>
            <a:r>
              <a:rPr lang="en-US" dirty="0"/>
              <a:t>S</a:t>
            </a:r>
            <a:r>
              <a:rPr lang="en-US" dirty="0" smtClean="0"/>
              <a:t>ize</a:t>
            </a:r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graphs below demonstrate</a:t>
            </a:r>
          </a:p>
          <a:p>
            <a:pPr lvl="1"/>
            <a:r>
              <a:rPr lang="en-US" altLang="zh-TW" dirty="0" smtClean="0"/>
              <a:t>Syntactic </a:t>
            </a:r>
            <a:r>
              <a:rPr lang="en-US" altLang="zh-TW" dirty="0"/>
              <a:t>task performs better on small and asymmetric </a:t>
            </a:r>
            <a:r>
              <a:rPr lang="en-US" altLang="zh-TW" dirty="0" smtClean="0"/>
              <a:t>window</a:t>
            </a:r>
          </a:p>
          <a:p>
            <a:pPr lvl="1"/>
            <a:r>
              <a:rPr lang="en-US" altLang="zh-TW" dirty="0"/>
              <a:t>S</a:t>
            </a:r>
            <a:r>
              <a:rPr lang="en-US" altLang="zh-TW" dirty="0" smtClean="0"/>
              <a:t>emantic </a:t>
            </a:r>
            <a:r>
              <a:rPr lang="en-US" altLang="zh-TW" dirty="0"/>
              <a:t>task performs better on larger window size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en-US" dirty="0">
                <a:solidFill>
                  <a:srgbClr val="FF0000"/>
                </a:solidFill>
              </a:rPr>
              <a:t>is better to take global information into account on </a:t>
            </a:r>
            <a:r>
              <a:rPr lang="en-US" dirty="0" smtClean="0">
                <a:solidFill>
                  <a:srgbClr val="FF0000"/>
                </a:solidFill>
              </a:rPr>
              <a:t>semantic </a:t>
            </a:r>
            <a:r>
              <a:rPr lang="en-US" dirty="0">
                <a:solidFill>
                  <a:srgbClr val="FF0000"/>
                </a:solidFill>
              </a:rPr>
              <a:t>task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0" name="內容版面配置區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13" y="3388242"/>
            <a:ext cx="6623512" cy="26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0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</a:t>
            </a:r>
            <a:r>
              <a:rPr lang="en-US" dirty="0" smtClean="0"/>
              <a:t>Analysis: </a:t>
            </a:r>
            <a:r>
              <a:rPr lang="en-US" dirty="0"/>
              <a:t>C</a:t>
            </a:r>
            <a:r>
              <a:rPr lang="en-US" dirty="0" smtClean="0"/>
              <a:t>orpus </a:t>
            </a:r>
            <a:r>
              <a:rPr lang="en-US" dirty="0"/>
              <a:t>S</a:t>
            </a:r>
            <a:r>
              <a:rPr lang="en-US" dirty="0" smtClean="0"/>
              <a:t>ize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Larger corpus size yields higher accuracy on syntactic tasks</a:t>
            </a:r>
          </a:p>
          <a:p>
            <a:pPr lvl="1"/>
            <a:r>
              <a:rPr lang="en-US" dirty="0" smtClean="0"/>
              <a:t>However:</a:t>
            </a:r>
            <a:r>
              <a:rPr lang="zh-TW" altLang="en-US" dirty="0"/>
              <a:t> </a:t>
            </a:r>
            <a:r>
              <a:rPr lang="en-US" altLang="zh-TW" dirty="0" smtClean="0"/>
              <a:t>Semantic tasks don’t always follow this rule</a:t>
            </a:r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altLang="zh-TW" dirty="0" smtClean="0"/>
              <a:t>Accuracy of larger </a:t>
            </a:r>
            <a:r>
              <a:rPr lang="en-US" altLang="zh-TW" dirty="0" err="1" smtClean="0"/>
              <a:t>Giagaword</a:t>
            </a:r>
            <a:r>
              <a:rPr lang="en-US" altLang="zh-TW" dirty="0" smtClean="0"/>
              <a:t> corpus doesn’t have higher accuracy than smaller </a:t>
            </a:r>
            <a:r>
              <a:rPr lang="en-US" altLang="zh-TW" dirty="0"/>
              <a:t>wiki corpus </a:t>
            </a:r>
            <a:endParaRPr lang="en-US" altLang="zh-TW" dirty="0" smtClean="0"/>
          </a:p>
          <a:p>
            <a:pPr lvl="1"/>
            <a:r>
              <a:rPr lang="en-US" dirty="0" smtClean="0"/>
              <a:t>Reason: </a:t>
            </a:r>
            <a:r>
              <a:rPr lang="en-US" altLang="zh-TW" dirty="0" err="1" smtClean="0"/>
              <a:t>Giagaword</a:t>
            </a:r>
            <a:r>
              <a:rPr lang="en-US" altLang="zh-TW" dirty="0" smtClean="0"/>
              <a:t> (news) don’t assimilate new </a:t>
            </a:r>
            <a:r>
              <a:rPr lang="en-US" altLang="zh-TW" dirty="0" err="1" smtClean="0"/>
              <a:t>knowlege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98" y="3894804"/>
            <a:ext cx="3654669" cy="234942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610600" y="4357445"/>
            <a:ext cx="690209" cy="1909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997588" y="4357444"/>
            <a:ext cx="633049" cy="1909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8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Glove </a:t>
            </a:r>
            <a:r>
              <a:rPr lang="en-US" dirty="0" smtClean="0"/>
              <a:t>Result: The Closet Word to the Word Frog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000" dirty="0" smtClean="0"/>
              <a:t>Source: https</a:t>
            </a:r>
            <a:r>
              <a:rPr lang="en-US" sz="1000" dirty="0"/>
              <a:t>://nlp.stanford.edu/projects/glove/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內容版面配置區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7" y="2063270"/>
            <a:ext cx="11417804" cy="227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Word </a:t>
            </a:r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2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</a:t>
            </a:r>
            <a:r>
              <a:rPr lang="en-US" dirty="0"/>
              <a:t>E</a:t>
            </a:r>
            <a:r>
              <a:rPr lang="en-US" dirty="0" smtClean="0"/>
              <a:t>valuation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 don’t know how to evaluate word vector.</a:t>
            </a:r>
          </a:p>
          <a:p>
            <a:r>
              <a:rPr lang="en-US" dirty="0" smtClean="0"/>
              <a:t>Two Methods to Evaluate Word Vector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ntrinsic Evaluation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xtrinsic </a:t>
            </a:r>
            <a:r>
              <a:rPr lang="en-US" altLang="zh-TW" dirty="0" smtClean="0"/>
              <a:t>Evaluation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4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Intrinsic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Intrinsic </a:t>
            </a:r>
            <a:r>
              <a:rPr lang="en-US" altLang="zh-TW" dirty="0" smtClean="0"/>
              <a:t>Evaluation</a:t>
            </a:r>
          </a:p>
          <a:p>
            <a:pPr lvl="1"/>
            <a:r>
              <a:rPr lang="en-US" altLang="zh-TW" dirty="0" smtClean="0"/>
              <a:t>Evaluate word </a:t>
            </a:r>
            <a:r>
              <a:rPr lang="en-US" altLang="zh-TW" dirty="0"/>
              <a:t>vector on sub-system</a:t>
            </a:r>
            <a:endParaRPr lang="en-US" altLang="zh-TW" dirty="0" smtClean="0"/>
          </a:p>
          <a:p>
            <a:pPr lvl="1"/>
            <a:r>
              <a:rPr lang="en-US" altLang="zh-TW" dirty="0"/>
              <a:t>Fast to compute </a:t>
            </a:r>
          </a:p>
          <a:p>
            <a:pPr lvl="1"/>
            <a:r>
              <a:rPr lang="en-US" altLang="zh-TW" dirty="0"/>
              <a:t>Help to understand sub-system</a:t>
            </a:r>
          </a:p>
          <a:p>
            <a:pPr lvl="1"/>
            <a:r>
              <a:rPr lang="en-US" altLang="zh-TW" dirty="0"/>
              <a:t>Need the correlation with the real task.</a:t>
            </a:r>
            <a:endParaRPr lang="zh-TW" altLang="en-US" dirty="0"/>
          </a:p>
          <a:p>
            <a:r>
              <a:rPr lang="en-US" altLang="zh-TW" dirty="0" smtClean="0"/>
              <a:t>Reason to use Intrinsic Evaluation</a:t>
            </a:r>
          </a:p>
          <a:p>
            <a:pPr lvl="1"/>
            <a:r>
              <a:rPr lang="en-US" altLang="zh-TW" dirty="0"/>
              <a:t>costly to evaluate the word vector with the entire </a:t>
            </a:r>
            <a:r>
              <a:rPr lang="en-US" altLang="zh-TW" dirty="0" smtClean="0"/>
              <a:t>system e.g. </a:t>
            </a:r>
            <a:r>
              <a:rPr lang="en-US" altLang="zh-TW" dirty="0"/>
              <a:t>QA </a:t>
            </a:r>
            <a:r>
              <a:rPr lang="en-US" altLang="zh-TW" dirty="0" smtClean="0"/>
              <a:t>system</a:t>
            </a: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9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Today’s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Glove: Global Vectors for Word </a:t>
            </a:r>
            <a:r>
              <a:rPr lang="en-US" altLang="zh-TW" sz="2000" dirty="0" smtClean="0"/>
              <a:t>Representation</a:t>
            </a:r>
          </a:p>
          <a:p>
            <a:r>
              <a:rPr lang="en-US" sz="2000" dirty="0"/>
              <a:t>Evaluation of Word Vector</a:t>
            </a:r>
            <a:endParaRPr lang="en-US" altLang="zh-TW" sz="2000" dirty="0"/>
          </a:p>
          <a:p>
            <a:r>
              <a:rPr lang="en-US" altLang="zh-TW" sz="2000" dirty="0" smtClean="0"/>
              <a:t>Introduction </a:t>
            </a:r>
            <a:r>
              <a:rPr lang="en-US" altLang="zh-TW" sz="2000" dirty="0"/>
              <a:t>to </a:t>
            </a:r>
            <a:r>
              <a:rPr lang="en-US" altLang="zh-TW" sz="2000" dirty="0" smtClean="0"/>
              <a:t>Classification</a:t>
            </a:r>
          </a:p>
          <a:p>
            <a:r>
              <a:rPr lang="en-US" altLang="zh-TW" sz="2000" dirty="0"/>
              <a:t>Neural </a:t>
            </a:r>
            <a:r>
              <a:rPr lang="en-US" altLang="zh-TW" sz="2000" dirty="0" smtClean="0"/>
              <a:t>Network</a:t>
            </a:r>
          </a:p>
          <a:p>
            <a:r>
              <a:rPr lang="en-US" altLang="zh-TW" sz="2000" dirty="0"/>
              <a:t>Name Entity </a:t>
            </a:r>
            <a:r>
              <a:rPr lang="en-US" altLang="zh-TW" sz="2000" dirty="0" smtClean="0"/>
              <a:t>Recognition</a:t>
            </a:r>
          </a:p>
          <a:p>
            <a:r>
              <a:rPr lang="en-US" altLang="zh-TW" sz="2000" dirty="0" smtClean="0"/>
              <a:t>Discussion on Word Vector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1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Intrinsic Evaluation: Word </a:t>
            </a:r>
            <a:r>
              <a:rPr lang="en-US" altLang="zh-TW" dirty="0"/>
              <a:t>A</a:t>
            </a:r>
            <a:r>
              <a:rPr lang="en-US" altLang="zh-TW" dirty="0" smtClean="0"/>
              <a:t>nalogy 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37" y="2409167"/>
            <a:ext cx="3975339" cy="265266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30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474330"/>
            <a:ext cx="3852628" cy="27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Extrinsic Evaluation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Extrinsic evaluation </a:t>
            </a:r>
          </a:p>
          <a:p>
            <a:pPr lvl="1"/>
            <a:r>
              <a:rPr lang="en-US" altLang="zh-TW" dirty="0"/>
              <a:t>E</a:t>
            </a:r>
            <a:r>
              <a:rPr lang="en-US" altLang="zh-TW" dirty="0" smtClean="0"/>
              <a:t>valuate word  vector on real task </a:t>
            </a:r>
          </a:p>
          <a:p>
            <a:pPr lvl="1"/>
            <a:r>
              <a:rPr lang="en-US" altLang="zh-TW" dirty="0" smtClean="0"/>
              <a:t>Slow to compute (opposite to intrinsic)</a:t>
            </a:r>
          </a:p>
          <a:p>
            <a:pPr lvl="1"/>
            <a:r>
              <a:rPr lang="en-US" altLang="zh-TW" dirty="0" smtClean="0"/>
              <a:t>Hard to evaluate because it’s hard to know which system is problematic.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1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to Classification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9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Classification Setup and Notation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Training data usually consists of inputs and label. The sample is as follows.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r>
                  <a:rPr lang="en-US" altLang="zh-TW" dirty="0" smtClean="0"/>
                  <a:t>X is inputs such as word vector, sentences, documents.</a:t>
                </a:r>
              </a:p>
              <a:p>
                <a:pPr lvl="1"/>
                <a:r>
                  <a:rPr lang="en-US" altLang="zh-TW" dirty="0" smtClean="0"/>
                  <a:t>Dimension d</a:t>
                </a:r>
              </a:p>
              <a:p>
                <a:r>
                  <a:rPr lang="en-US" altLang="zh-TW" dirty="0" smtClean="0"/>
                  <a:t>Y is label that model needs to predict.</a:t>
                </a:r>
              </a:p>
              <a:p>
                <a:pPr lvl="1"/>
                <a:r>
                  <a:rPr lang="en-US" altLang="zh-TW" dirty="0" smtClean="0"/>
                  <a:t>Class:  sentiments, name entities, categories.</a:t>
                </a:r>
              </a:p>
              <a:p>
                <a:pPr lvl="1"/>
                <a:r>
                  <a:rPr lang="en-US" altLang="zh-TW" dirty="0" smtClean="0"/>
                  <a:t>Words: Word Vector.</a:t>
                </a: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7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Classification Intuition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TW" dirty="0" smtClean="0"/>
                  <a:t>Data: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Suppose we have 2 dimensions word vectors and train the classifier with </a:t>
                </a:r>
                <a:r>
                  <a:rPr lang="en-US" altLang="zh-TW" dirty="0" err="1" smtClean="0"/>
                  <a:t>Softmax</a:t>
                </a:r>
                <a:r>
                  <a:rPr lang="en-US" altLang="zh-TW" dirty="0" smtClean="0"/>
                  <a:t> / Logistic Regression which is traditional ML approaches. The decision boundary will be as follows.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                                                                         			      								                                                                          </a:t>
                </a:r>
                <a:r>
                  <a:rPr lang="en-US" altLang="zh-TW" sz="1000" dirty="0" smtClean="0"/>
                  <a:t>        							</a:t>
                </a:r>
              </a:p>
              <a:p>
                <a:r>
                  <a:rPr lang="en-US" altLang="zh-TW" sz="1100" dirty="0" smtClean="0"/>
                  <a:t>Source: </a:t>
                </a:r>
                <a:r>
                  <a:rPr lang="en-US" altLang="zh-TW" sz="1100" dirty="0" smtClean="0">
                    <a:hlinkClick r:id="rId2"/>
                  </a:rPr>
                  <a:t>https://cs.stanford.edu/people/karpathy/convnetjs/demo/classify2d.html</a:t>
                </a:r>
                <a:endParaRPr lang="en-US" altLang="zh-TW" sz="1100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3"/>
                <a:stretch>
                  <a:fillRect l="-696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34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93" y="2935577"/>
            <a:ext cx="3053961" cy="2891915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52" y="3775009"/>
            <a:ext cx="5331069" cy="182395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209800" y="2557508"/>
            <a:ext cx="6304085" cy="1741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rgbClr val="FF0000"/>
                </a:solidFill>
              </a:rPr>
              <a:t>Linear Boundary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Detail of </a:t>
            </a:r>
            <a:r>
              <a:rPr lang="en-US" altLang="zh-TW" dirty="0" err="1" smtClean="0"/>
              <a:t>Softmax</a:t>
            </a:r>
            <a:r>
              <a:rPr lang="en-US" altLang="zh-TW" dirty="0" smtClean="0"/>
              <a:t> Function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err="1" smtClean="0"/>
                  <a:t>Softmax</a:t>
                </a:r>
                <a:r>
                  <a:rPr lang="en-US" altLang="zh-TW" dirty="0" smtClean="0"/>
                  <a:t> Function: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row of W and multiply it with x. Each row in W is corresponding to each category.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dirty="0" smtClean="0"/>
                  <a:t> = </a:t>
                </a:r>
                <a:r>
                  <a:rPr lang="en-US" altLang="zh-TW" dirty="0" err="1" smtClean="0"/>
                  <a:t>fy</a:t>
                </a:r>
                <a:endParaRPr lang="en-US" altLang="zh-TW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dirty="0" smtClean="0"/>
                  <a:t> Calculate probability with </a:t>
                </a:r>
                <a:r>
                  <a:rPr lang="en-US" altLang="zh-TW" dirty="0" err="1" smtClean="0"/>
                  <a:t>Softmax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function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𝑓𝑦</m:t>
                                </m:r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𝑓𝑐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altLang="zh-TW" dirty="0" smtClean="0"/>
                  <a:t> , for c = 1, …., C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6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Difference between </a:t>
            </a:r>
            <a:r>
              <a:rPr lang="en-US" altLang="zh-TW" dirty="0" err="1" smtClean="0"/>
              <a:t>Softmax</a:t>
            </a:r>
            <a:r>
              <a:rPr lang="en-US" altLang="zh-TW" dirty="0" smtClean="0"/>
              <a:t> and Logistic Regression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They are basically the same. </a:t>
            </a:r>
          </a:p>
          <a:p>
            <a:r>
              <a:rPr lang="en-US" altLang="zh-TW" dirty="0" smtClean="0"/>
              <a:t>However</a:t>
            </a:r>
            <a:r>
              <a:rPr lang="en-US" altLang="zh-TW" dirty="0"/>
              <a:t>:</a:t>
            </a:r>
            <a:r>
              <a:rPr lang="en-US" altLang="zh-TW" dirty="0" smtClean="0"/>
              <a:t> </a:t>
            </a:r>
            <a:r>
              <a:rPr lang="en-US" altLang="zh-TW" dirty="0"/>
              <a:t>T</a:t>
            </a:r>
            <a:r>
              <a:rPr lang="en-US" altLang="zh-TW" dirty="0" smtClean="0"/>
              <a:t>he main difference between them is weight vector. </a:t>
            </a:r>
          </a:p>
          <a:p>
            <a:r>
              <a:rPr lang="en-US" altLang="zh-TW" dirty="0" smtClean="0"/>
              <a:t>Number of weight vector for 2 classes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36</a:t>
            </a:fld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94814"/>
              </p:ext>
            </p:extLst>
          </p:nvPr>
        </p:nvGraphicFramePr>
        <p:xfrm>
          <a:off x="968131" y="3577166"/>
          <a:ext cx="5591256" cy="145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628">
                  <a:extLst>
                    <a:ext uri="{9D8B030D-6E8A-4147-A177-3AD203B41FA5}">
                      <a16:colId xmlns:a16="http://schemas.microsoft.com/office/drawing/2014/main" val="3960508980"/>
                    </a:ext>
                  </a:extLst>
                </a:gridCol>
                <a:gridCol w="2795628">
                  <a:extLst>
                    <a:ext uri="{9D8B030D-6E8A-4147-A177-3AD203B41FA5}">
                      <a16:colId xmlns:a16="http://schemas.microsoft.com/office/drawing/2014/main" val="1032188010"/>
                    </a:ext>
                  </a:extLst>
                </a:gridCol>
              </a:tblGrid>
              <a:tr h="48401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                                  </a:t>
                      </a:r>
                      <a:endParaRPr lang="zh-TW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 of Weight Vector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540666"/>
                  </a:ext>
                </a:extLst>
              </a:tr>
              <a:tr h="484011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Softmax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227182"/>
                  </a:ext>
                </a:extLst>
              </a:tr>
              <a:tr h="484011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Logistic Regression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 1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22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0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Softmax</a:t>
            </a:r>
            <a:r>
              <a:rPr lang="en-US" altLang="zh-TW" dirty="0" smtClean="0"/>
              <a:t> and Cross-Entropy Loss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main objective is to maximum probability of correct class y. </a:t>
                </a:r>
              </a:p>
              <a:p>
                <a:r>
                  <a:rPr lang="en-US" altLang="zh-TW" dirty="0" smtClean="0"/>
                  <a:t>However</a:t>
                </a:r>
                <a:r>
                  <a:rPr lang="en-US" altLang="zh-TW" dirty="0"/>
                  <a:t>:</a:t>
                </a:r>
                <a:r>
                  <a:rPr lang="en-US" altLang="zh-TW" dirty="0" smtClean="0"/>
                  <a:t> maximum log probability of correct class is the same as minimum negative log probability of correct class. </a:t>
                </a:r>
              </a:p>
              <a:p>
                <a:r>
                  <a:rPr lang="en-US" altLang="zh-TW" dirty="0" smtClean="0"/>
                  <a:t>Thus</a:t>
                </a:r>
                <a:r>
                  <a:rPr lang="en-US" altLang="zh-TW" dirty="0"/>
                  <a:t>:</a:t>
                </a:r>
                <a:r>
                  <a:rPr lang="en-US" altLang="zh-TW" dirty="0" smtClean="0"/>
                  <a:t> the formula is as follows.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𝑓𝑦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𝑓𝑐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, for c = 1, …., C</a:t>
                </a:r>
              </a:p>
              <a:p>
                <a:r>
                  <a:rPr lang="en-US" altLang="zh-TW" dirty="0" err="1" smtClean="0"/>
                  <a:t>Pytorch</a:t>
                </a:r>
                <a:r>
                  <a:rPr lang="en-US" altLang="zh-TW" dirty="0" smtClean="0"/>
                  <a:t> Note</a:t>
                </a:r>
              </a:p>
              <a:p>
                <a:pPr marL="457200" lvl="1" indent="0">
                  <a:buNone/>
                </a:pPr>
                <a:r>
                  <a:rPr lang="en-US" altLang="zh-TW" dirty="0" err="1" smtClean="0"/>
                  <a:t>Pytorch</a:t>
                </a:r>
                <a:r>
                  <a:rPr lang="en-US" altLang="zh-TW" dirty="0" smtClean="0"/>
                  <a:t> has </a:t>
                </a:r>
                <a:r>
                  <a:rPr lang="en-US" altLang="zh-TW" dirty="0" err="1"/>
                  <a:t>nn.NLLLoss</a:t>
                </a:r>
                <a:r>
                  <a:rPr lang="en-US" altLang="zh-TW" dirty="0" smtClean="0"/>
                  <a:t>() function to combine with Log </a:t>
                </a:r>
                <a:r>
                  <a:rPr lang="en-US" altLang="zh-TW" dirty="0" err="1" smtClean="0"/>
                  <a:t>Softmax</a:t>
                </a:r>
                <a:r>
                  <a:rPr lang="en-US" altLang="zh-TW" dirty="0" smtClean="0"/>
                  <a:t>. Or you can use </a:t>
                </a:r>
                <a:r>
                  <a:rPr lang="en-US" altLang="zh-TW" dirty="0" err="1" smtClean="0"/>
                  <a:t>nn.CrossEntropyLoss</a:t>
                </a:r>
                <a:r>
                  <a:rPr lang="en-US" altLang="zh-TW" dirty="0" smtClean="0"/>
                  <a:t> directly.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930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cross-entropy loss?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Comes from Information Theory.</a:t>
                </a:r>
              </a:p>
              <a:p>
                <a:r>
                  <a:rPr lang="en-US" altLang="zh-TW" dirty="0" smtClean="0"/>
                  <a:t>Suppose we have one-hot vector, [0,…,0,1]. Let P be the true probability and q be the predicted probability. The cross-entropy loss is as follows.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nary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Since we adopt one-hot encoding, the only non-zero term is true class. Therefore, we get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𝑓𝑦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nary>
                              <m:naryPr>
                                <m:chr m:val="∑"/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p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𝑓𝑐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, for c = 1, …., C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3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Full Dataset Classification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cross-entropy is revised as follows.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 b="0" i="0" smtClean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p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TW" b="0" i="0" smtClean="0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dirty="0" smtClean="0"/>
                  <a:t> will be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f = </a:t>
                </a:r>
                <a:r>
                  <a:rPr lang="en-US" altLang="zh-TW" dirty="0" err="1" smtClean="0"/>
                  <a:t>Wx</a:t>
                </a: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45223" y="3482548"/>
            <a:ext cx="668215" cy="438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209800" y="3921369"/>
            <a:ext cx="2564423" cy="56270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Matrix Notation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4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Glove: Global Vectors for Word Representation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Pennington et al</a:t>
            </a:r>
            <a:r>
              <a:rPr lang="en-US" altLang="zh-TW" dirty="0" smtClean="0"/>
              <a:t>., ACL, 2014.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50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Conventional ML Optimization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 is the only term that optimization term,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TW" dirty="0" smtClean="0"/>
                  <a:t>includes. </a:t>
                </a:r>
              </a:p>
              <a:p>
                <a:r>
                  <a:rPr lang="en-US" altLang="zh-TW" dirty="0" smtClean="0"/>
                  <a:t>Therefore</a:t>
                </a:r>
                <a:r>
                  <a:rPr lang="en-US" altLang="zh-TW" dirty="0"/>
                  <a:t>: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T</a:t>
                </a:r>
                <a:r>
                  <a:rPr lang="en-US" altLang="zh-TW" dirty="0" smtClean="0"/>
                  <a:t>he decision boundary is updated only via W.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i="1" smtClean="0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  <m:sSub>
                                      <m:sSub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08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if data becomes much more complex?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sz="4000" dirty="0"/>
              <a:t>Source: </a:t>
            </a:r>
            <a:r>
              <a:rPr lang="en-US" altLang="zh-TW" sz="4000" dirty="0">
                <a:hlinkClick r:id="rId2"/>
              </a:rPr>
              <a:t>https://cs.stanford.edu/people/karpathy/convnetjs/demo/classify2d.html</a:t>
            </a:r>
            <a:endParaRPr lang="en-US" altLang="zh-TW" sz="4000" dirty="0"/>
          </a:p>
          <a:p>
            <a:endParaRPr lang="en-US" altLang="zh-TW" sz="4000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69" y="1870075"/>
            <a:ext cx="3848433" cy="3833192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47" y="1825625"/>
            <a:ext cx="3840813" cy="384081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581400" y="2813539"/>
            <a:ext cx="4018084" cy="152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Clearly, complex model is required.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702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Network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4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Classification in Deep Learning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43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Common NLP problem in deep learning learns both W and word vector x. </a:t>
                </a:r>
              </a:p>
              <a:p>
                <a:r>
                  <a:rPr lang="en-US" altLang="zh-TW" dirty="0" smtClean="0"/>
                  <a:t>Thus</a:t>
                </a:r>
                <a:r>
                  <a:rPr lang="en-US" altLang="zh-TW" dirty="0"/>
                  <a:t>: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O</a:t>
                </a:r>
                <a:r>
                  <a:rPr lang="en-US" altLang="zh-TW" dirty="0" smtClean="0"/>
                  <a:t>ptimization terms will be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𝑔𝑜𝑜𝑑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  <m:sSub>
                                    <m:sSub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𝑏𝑒𝑡𝑡𝑒𝑟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8" name="內容版面配置區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80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Neural Network of Human Beings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73" y="1494692"/>
            <a:ext cx="8110895" cy="4547334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2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Single Neuron of ANN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45</a:t>
            </a:fld>
            <a:endParaRPr lang="zh-TW" altLang="en-US"/>
          </a:p>
        </p:txBody>
      </p:sp>
      <p:pic>
        <p:nvPicPr>
          <p:cNvPr id="8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587" y="1762297"/>
            <a:ext cx="7369179" cy="42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neuron is equal to a binary logistic regression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r>
                  <a:rPr lang="en-US" altLang="zh-TW" dirty="0" smtClean="0"/>
                  <a:t>Suppose activation function is equal to sigmoid.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46</a:t>
            </a:fld>
            <a:endParaRPr lang="zh-TW" altLang="en-US"/>
          </a:p>
        </p:txBody>
      </p:sp>
      <p:pic>
        <p:nvPicPr>
          <p:cNvPr id="8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3" y="3770084"/>
            <a:ext cx="4046698" cy="2314192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65" y="2666762"/>
            <a:ext cx="3187319" cy="271351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51031" y="2804746"/>
            <a:ext cx="3314700" cy="965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Activation function is not limited to sigmoid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15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neural network is equal to running many logistic regression simultaneously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47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88" y="2267564"/>
            <a:ext cx="2789162" cy="3909399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58" y="2267564"/>
            <a:ext cx="5296359" cy="384843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753850" y="3454923"/>
            <a:ext cx="2201008" cy="1360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Back-propagation determines the parameters in hidden layer to make a good decision.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" name="內容版面配置區 10" descr="畫面剪輯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69" y="2038944"/>
            <a:ext cx="6873836" cy="4077053"/>
          </a:xfrm>
        </p:spPr>
      </p:pic>
      <p:sp>
        <p:nvSpPr>
          <p:cNvPr id="12" name="矩形 11"/>
          <p:cNvSpPr/>
          <p:nvPr/>
        </p:nvSpPr>
        <p:spPr>
          <a:xfrm>
            <a:off x="4507857" y="2704489"/>
            <a:ext cx="4018084" cy="152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Multi-layer Neural Network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518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Matrix notation for a layer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/>
                  <a:t>)</a:t>
                </a:r>
              </a:p>
              <a:p>
                <a:r>
                  <a:rPr lang="en-US" altLang="zh-TW" dirty="0" smtClean="0"/>
                  <a:t>…</a:t>
                </a:r>
              </a:p>
              <a:p>
                <a:r>
                  <a:rPr lang="en-US" altLang="zh-TW" dirty="0" smtClean="0"/>
                  <a:t>Matrix Notation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    z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𝑊𝑥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    a = f(z)</a:t>
                </a:r>
              </a:p>
              <a:p>
                <a:r>
                  <a:rPr lang="en-US" altLang="zh-TW" dirty="0"/>
                  <a:t> </a:t>
                </a:r>
                <a:r>
                  <a:rPr lang="en-US" altLang="zh-TW" dirty="0" smtClean="0"/>
                  <a:t>Activation function is element-wise</a:t>
                </a: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48</a:t>
            </a:fld>
            <a:endParaRPr lang="zh-TW" altLang="en-US"/>
          </a:p>
        </p:txBody>
      </p:sp>
      <p:pic>
        <p:nvPicPr>
          <p:cNvPr id="9" name="內容版面配置區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18" y="1870075"/>
            <a:ext cx="2949196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Why non-Linear?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altLang="zh-TW" sz="1000" dirty="0" smtClean="0"/>
          </a:p>
          <a:p>
            <a:endParaRPr lang="en-US" altLang="zh-TW" sz="1000" dirty="0"/>
          </a:p>
          <a:p>
            <a:r>
              <a:rPr lang="en-US" altLang="zh-TW" sz="1000" dirty="0" smtClean="0"/>
              <a:t>Source</a:t>
            </a:r>
            <a:r>
              <a:rPr lang="en-US" altLang="zh-TW" sz="1000" dirty="0"/>
              <a:t>: </a:t>
            </a:r>
            <a:r>
              <a:rPr lang="en-US" altLang="zh-TW" sz="1000" dirty="0">
                <a:hlinkClick r:id="rId2"/>
              </a:rPr>
              <a:t>https://cs.stanford.edu/people/karpathy/convnetjs/demo/classify2d.html</a:t>
            </a:r>
            <a:endParaRPr lang="en-US" altLang="zh-TW" sz="1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49</a:t>
            </a:fld>
            <a:endParaRPr lang="zh-TW" altLang="en-US"/>
          </a:p>
        </p:txBody>
      </p:sp>
      <p:pic>
        <p:nvPicPr>
          <p:cNvPr id="7" name="內容版面配置區 6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88" y="1825625"/>
            <a:ext cx="3825572" cy="3825572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31" y="1958653"/>
            <a:ext cx="7536833" cy="1638442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555" y="1870075"/>
            <a:ext cx="3848433" cy="3810330"/>
          </a:xfrm>
          <a:prstGeom prst="rect">
            <a:avLst/>
          </a:prstGeom>
        </p:spPr>
      </p:pic>
      <p:pic>
        <p:nvPicPr>
          <p:cNvPr id="10" name="圖片 9" descr="畫面剪輯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61" y="2144212"/>
            <a:ext cx="8062659" cy="179085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736071" y="2371668"/>
            <a:ext cx="4018084" cy="152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Without non-linearity, it’s still linear transformation.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4976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Glove </a:t>
            </a:r>
            <a:r>
              <a:rPr lang="en-US" altLang="zh-TW" dirty="0" smtClean="0"/>
              <a:t>(Pennington et al.):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Two different classes of methods for word embedding</a:t>
            </a:r>
          </a:p>
          <a:p>
            <a:pPr lvl="1"/>
            <a:r>
              <a:rPr lang="en-US" altLang="zh-TW" dirty="0"/>
              <a:t>count-based </a:t>
            </a:r>
            <a:r>
              <a:rPr lang="en-US" altLang="zh-TW" dirty="0" smtClean="0"/>
              <a:t>method (e.g. PMI)</a:t>
            </a:r>
          </a:p>
          <a:p>
            <a:pPr lvl="1"/>
            <a:r>
              <a:rPr lang="en-US" altLang="zh-TW" dirty="0" smtClean="0"/>
              <a:t>window-based models (e.g. Skip-Gram)</a:t>
            </a:r>
          </a:p>
          <a:p>
            <a:r>
              <a:rPr lang="en-US" altLang="zh-TW" dirty="0" smtClean="0"/>
              <a:t>Count-Based Method</a:t>
            </a:r>
          </a:p>
          <a:p>
            <a:pPr lvl="1"/>
            <a:r>
              <a:rPr lang="en-US" altLang="zh-TW" dirty="0"/>
              <a:t>makes </a:t>
            </a:r>
            <a:r>
              <a:rPr lang="en-US" altLang="zh-TW" dirty="0" smtClean="0"/>
              <a:t>good use </a:t>
            </a:r>
            <a:r>
              <a:rPr lang="en-US" altLang="zh-TW" dirty="0"/>
              <a:t>of global </a:t>
            </a:r>
            <a:r>
              <a:rPr lang="en-US" altLang="zh-TW" dirty="0" smtClean="0"/>
              <a:t>information</a:t>
            </a:r>
          </a:p>
          <a:p>
            <a:pPr lvl="1"/>
            <a:r>
              <a:rPr lang="en-US" altLang="zh-TW" dirty="0" smtClean="0"/>
              <a:t>However: Only performs well on similarity tasks</a:t>
            </a:r>
          </a:p>
          <a:p>
            <a:r>
              <a:rPr lang="en-US" altLang="zh-TW" dirty="0" smtClean="0"/>
              <a:t>Window-Based Models</a:t>
            </a:r>
          </a:p>
          <a:p>
            <a:pPr lvl="1"/>
            <a:r>
              <a:rPr lang="en-US" altLang="zh-TW" dirty="0" smtClean="0"/>
              <a:t>Fail </a:t>
            </a:r>
            <a:r>
              <a:rPr lang="en-US" altLang="zh-TW" dirty="0"/>
              <a:t>make use of global </a:t>
            </a:r>
            <a:r>
              <a:rPr lang="en-US" altLang="zh-TW" dirty="0" smtClean="0"/>
              <a:t>information</a:t>
            </a:r>
          </a:p>
          <a:p>
            <a:pPr lvl="1"/>
            <a:r>
              <a:rPr lang="en-US" altLang="zh-TW" dirty="0"/>
              <a:t>However</a:t>
            </a:r>
            <a:r>
              <a:rPr lang="en-US" altLang="zh-TW" dirty="0" smtClean="0"/>
              <a:t>: perform well on many tasks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GLOVE is trained on global information. It outperforms current model as well.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64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Name Entity Recognition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0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Name Entity Recognition (NER)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b="1" dirty="0" smtClean="0">
                <a:solidFill>
                  <a:srgbClr val="E7298A"/>
                </a:solidFill>
                <a:latin typeface="-apple-system"/>
              </a:rPr>
              <a:t>Google</a:t>
            </a:r>
            <a:r>
              <a:rPr lang="zh-TW" altLang="en-US" sz="2000" b="1" dirty="0" smtClean="0">
                <a:solidFill>
                  <a:srgbClr val="E7298A"/>
                </a:solidFill>
                <a:latin typeface="-apple-system"/>
              </a:rPr>
              <a:t>有限公司</a:t>
            </a:r>
            <a:r>
              <a:rPr lang="en-US" altLang="zh-TW" sz="2000" b="1" baseline="-25000" dirty="0" smtClean="0">
                <a:solidFill>
                  <a:srgbClr val="E7298A"/>
                </a:solidFill>
                <a:latin typeface="-apple-system"/>
              </a:rPr>
              <a:t>ORG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（</a:t>
            </a:r>
            <a:r>
              <a:rPr lang="zh-TW" altLang="en-US" sz="2000" b="1" dirty="0">
                <a:solidFill>
                  <a:srgbClr val="E6AB02"/>
                </a:solidFill>
                <a:latin typeface="-apple-system"/>
              </a:rPr>
              <a:t>英語</a:t>
            </a:r>
            <a:r>
              <a:rPr lang="en-US" altLang="zh-TW" sz="2000" b="1" baseline="-25000" dirty="0">
                <a:solidFill>
                  <a:srgbClr val="E6AB02"/>
                </a:solidFill>
                <a:latin typeface="-apple-system"/>
              </a:rPr>
              <a:t>LANGUAGE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：</a:t>
            </a:r>
            <a:r>
              <a:rPr lang="en-US" altLang="zh-TW" sz="2000" b="1" dirty="0">
                <a:solidFill>
                  <a:srgbClr val="E7298A"/>
                </a:solidFill>
                <a:latin typeface="-apple-system"/>
              </a:rPr>
              <a:t>Google LLC</a:t>
            </a:r>
            <a:r>
              <a:rPr lang="en-US" altLang="zh-TW" sz="2000" b="1" baseline="-25000" dirty="0">
                <a:solidFill>
                  <a:srgbClr val="E7298A"/>
                </a:solidFill>
                <a:latin typeface="-apple-system"/>
              </a:rPr>
              <a:t>ORG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；</a:t>
            </a:r>
            <a:r>
              <a:rPr lang="zh-TW" altLang="en-US" sz="2000" b="1" dirty="0">
                <a:solidFill>
                  <a:srgbClr val="E6AB02"/>
                </a:solidFill>
                <a:latin typeface="-apple-system"/>
              </a:rPr>
              <a:t>中文</a:t>
            </a:r>
            <a:r>
              <a:rPr lang="en-US" altLang="zh-TW" sz="2000" b="1" baseline="-25000" dirty="0">
                <a:solidFill>
                  <a:srgbClr val="E6AB02"/>
                </a:solidFill>
                <a:latin typeface="-apple-system"/>
              </a:rPr>
              <a:t>LANGUAGE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：</a:t>
            </a:r>
            <a:r>
              <a:rPr lang="zh-TW" altLang="en-US" sz="2000" b="1" dirty="0">
                <a:solidFill>
                  <a:srgbClr val="E7298A"/>
                </a:solidFill>
                <a:latin typeface="-apple-system"/>
              </a:rPr>
              <a:t>谷歌</a:t>
            </a:r>
            <a:r>
              <a:rPr lang="en-US" altLang="zh-TW" sz="2000" b="1" baseline="-25000" dirty="0">
                <a:solidFill>
                  <a:srgbClr val="E7298A"/>
                </a:solidFill>
                <a:latin typeface="-apple-system"/>
              </a:rPr>
              <a:t>ORG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[7][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註 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2]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）是源自</a:t>
            </a:r>
            <a:r>
              <a:rPr lang="zh-TW" altLang="en-US" sz="2000" b="1" dirty="0">
                <a:solidFill>
                  <a:srgbClr val="66A61E"/>
                </a:solidFill>
                <a:latin typeface="-apple-system"/>
              </a:rPr>
              <a:t>美國</a:t>
            </a:r>
            <a:r>
              <a:rPr lang="en-US" altLang="zh-TW" sz="2000" b="1" baseline="-25000" dirty="0">
                <a:solidFill>
                  <a:srgbClr val="66A61E"/>
                </a:solidFill>
                <a:latin typeface="-apple-system"/>
              </a:rPr>
              <a:t>GPE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的</a:t>
            </a:r>
            <a:r>
              <a:rPr lang="zh-TW" altLang="en-US" sz="2000" dirty="0" smtClean="0">
                <a:solidFill>
                  <a:srgbClr val="212529"/>
                </a:solidFill>
                <a:latin typeface="-apple-system"/>
              </a:rPr>
              <a:t>跨國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科技公司，為</a:t>
            </a:r>
            <a:r>
              <a:rPr lang="en-US" altLang="zh-TW" sz="2000" b="1" dirty="0">
                <a:solidFill>
                  <a:srgbClr val="E7298A"/>
                </a:solidFill>
                <a:latin typeface="-apple-system"/>
              </a:rPr>
              <a:t>Alphabet </a:t>
            </a:r>
            <a:r>
              <a:rPr lang="en-US" altLang="zh-TW" sz="2000" b="1" dirty="0" err="1">
                <a:solidFill>
                  <a:srgbClr val="E7298A"/>
                </a:solidFill>
                <a:latin typeface="-apple-system"/>
              </a:rPr>
              <a:t>Inc</a:t>
            </a:r>
            <a:r>
              <a:rPr lang="en-US" altLang="zh-TW" sz="2000" b="1" baseline="-25000" dirty="0" err="1">
                <a:solidFill>
                  <a:srgbClr val="E7298A"/>
                </a:solidFill>
                <a:latin typeface="-apple-system"/>
              </a:rPr>
              <a:t>ORG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.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的子公司，業務範圍涵蓋網際網路廣告、網際網路搜尋、雲端運算等領域，開發並提供大量基於網際網路的產品與服務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[</a:t>
            </a:r>
            <a:r>
              <a:rPr lang="en-US" altLang="zh-TW" sz="2000" b="1" dirty="0">
                <a:solidFill>
                  <a:srgbClr val="1B9E77"/>
                </a:solidFill>
                <a:latin typeface="-apple-system"/>
              </a:rPr>
              <a:t>9</a:t>
            </a:r>
            <a:r>
              <a:rPr lang="en-US" altLang="zh-TW" sz="2000" b="1" baseline="-25000" dirty="0">
                <a:solidFill>
                  <a:srgbClr val="1B9E77"/>
                </a:solidFill>
                <a:latin typeface="-apple-system"/>
              </a:rPr>
              <a:t>CARDINAL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]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，其主要利潤來自於</a:t>
            </a:r>
            <a:r>
              <a:rPr lang="en-US" altLang="zh-TW" sz="2000" b="1" dirty="0" err="1">
                <a:solidFill>
                  <a:srgbClr val="E7298A"/>
                </a:solidFill>
                <a:latin typeface="-apple-system"/>
              </a:rPr>
              <a:t>AdWords</a:t>
            </a:r>
            <a:r>
              <a:rPr lang="en-US" altLang="zh-TW" sz="2000" b="1" baseline="-25000" dirty="0" err="1">
                <a:solidFill>
                  <a:srgbClr val="E7298A"/>
                </a:solidFill>
                <a:latin typeface="-apple-system"/>
              </a:rPr>
              <a:t>ORG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等廣告服務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[</a:t>
            </a:r>
            <a:r>
              <a:rPr lang="en-US" altLang="zh-TW" sz="2000" b="1" dirty="0">
                <a:solidFill>
                  <a:srgbClr val="1B9E77"/>
                </a:solidFill>
                <a:latin typeface="-apple-system"/>
              </a:rPr>
              <a:t>10</a:t>
            </a:r>
            <a:r>
              <a:rPr lang="en-US" altLang="zh-TW" sz="2000" b="1" baseline="-25000" dirty="0">
                <a:solidFill>
                  <a:srgbClr val="1B9E77"/>
                </a:solidFill>
                <a:latin typeface="-apple-system"/>
              </a:rPr>
              <a:t>CARDINAL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][11]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。</a:t>
            </a:r>
            <a:r>
              <a:rPr lang="en-US" altLang="zh-TW" sz="2000" b="1" dirty="0" err="1">
                <a:solidFill>
                  <a:srgbClr val="E7298A"/>
                </a:solidFill>
                <a:latin typeface="-apple-system"/>
              </a:rPr>
              <a:t>Google</a:t>
            </a:r>
            <a:r>
              <a:rPr lang="en-US" altLang="zh-TW" sz="2000" b="1" baseline="-25000" dirty="0" err="1">
                <a:solidFill>
                  <a:srgbClr val="E7298A"/>
                </a:solidFill>
                <a:latin typeface="-apple-system"/>
              </a:rPr>
              <a:t>ORG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由在</a:t>
            </a:r>
            <a:r>
              <a:rPr lang="zh-TW" altLang="en-US" sz="2000" b="1" dirty="0">
                <a:solidFill>
                  <a:srgbClr val="E7298A"/>
                </a:solidFill>
                <a:latin typeface="-apple-system"/>
              </a:rPr>
              <a:t>史丹佛大學</a:t>
            </a:r>
            <a:r>
              <a:rPr lang="en-US" altLang="zh-TW" sz="2000" b="1" baseline="-25000" dirty="0">
                <a:solidFill>
                  <a:srgbClr val="E7298A"/>
                </a:solidFill>
                <a:latin typeface="-apple-system"/>
              </a:rPr>
              <a:t>ORG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攻讀理工博士的</a:t>
            </a:r>
            <a:r>
              <a:rPr lang="zh-TW" altLang="en-US" sz="2000" b="1" dirty="0">
                <a:solidFill>
                  <a:srgbClr val="E6AB02"/>
                </a:solidFill>
                <a:latin typeface="-apple-system"/>
              </a:rPr>
              <a:t>賴利</a:t>
            </a:r>
            <a:r>
              <a:rPr lang="en-US" altLang="zh-TW" sz="2000" b="1" dirty="0">
                <a:solidFill>
                  <a:srgbClr val="E6AB02"/>
                </a:solidFill>
                <a:latin typeface="-apple-system"/>
              </a:rPr>
              <a:t>·</a:t>
            </a:r>
            <a:r>
              <a:rPr lang="zh-TW" altLang="en-US" sz="2000" b="1" dirty="0">
                <a:solidFill>
                  <a:srgbClr val="E6AB02"/>
                </a:solidFill>
                <a:latin typeface="-apple-system"/>
              </a:rPr>
              <a:t>佩吉</a:t>
            </a:r>
            <a:r>
              <a:rPr lang="en-US" altLang="zh-TW" sz="2000" b="1" baseline="-25000" dirty="0">
                <a:solidFill>
                  <a:srgbClr val="E6AB02"/>
                </a:solidFill>
                <a:latin typeface="-apple-system"/>
              </a:rPr>
              <a:t>PERSON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和</a:t>
            </a:r>
            <a:r>
              <a:rPr lang="zh-TW" altLang="en-US" sz="2000" b="1" dirty="0">
                <a:solidFill>
                  <a:srgbClr val="E6AB02"/>
                </a:solidFill>
                <a:latin typeface="-apple-system"/>
              </a:rPr>
              <a:t>謝爾蓋</a:t>
            </a:r>
            <a:r>
              <a:rPr lang="en-US" altLang="zh-TW" sz="2000" b="1" dirty="0">
                <a:solidFill>
                  <a:srgbClr val="E6AB02"/>
                </a:solidFill>
                <a:latin typeface="-apple-system"/>
              </a:rPr>
              <a:t>·</a:t>
            </a:r>
            <a:r>
              <a:rPr lang="zh-TW" altLang="en-US" sz="2000" b="1" dirty="0">
                <a:solidFill>
                  <a:srgbClr val="E6AB02"/>
                </a:solidFill>
                <a:latin typeface="-apple-system"/>
              </a:rPr>
              <a:t>布林</a:t>
            </a:r>
            <a:r>
              <a:rPr lang="en-US" altLang="zh-TW" sz="2000" b="1" baseline="-25000" dirty="0">
                <a:solidFill>
                  <a:srgbClr val="E6AB02"/>
                </a:solidFill>
                <a:latin typeface="-apple-system"/>
              </a:rPr>
              <a:t>PERSON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共同建立，因此</a:t>
            </a:r>
            <a:r>
              <a:rPr lang="zh-TW" altLang="en-US" sz="2000" b="1" dirty="0">
                <a:solidFill>
                  <a:srgbClr val="1B9E77"/>
                </a:solidFill>
                <a:latin typeface="-apple-system"/>
              </a:rPr>
              <a:t>兩</a:t>
            </a:r>
            <a:r>
              <a:rPr lang="en-US" altLang="zh-TW" sz="2000" b="1" baseline="-25000" dirty="0">
                <a:solidFill>
                  <a:srgbClr val="1B9E77"/>
                </a:solidFill>
                <a:latin typeface="-apple-system"/>
              </a:rPr>
              <a:t>CARDINAL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人也被稱為「</a:t>
            </a:r>
            <a:r>
              <a:rPr lang="en-US" altLang="zh-TW" sz="2000" dirty="0" smtClean="0">
                <a:solidFill>
                  <a:srgbClr val="212529"/>
                </a:solidFill>
                <a:latin typeface="-apple-system"/>
              </a:rPr>
              <a:t>Google 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Guys</a:t>
            </a:r>
            <a:r>
              <a:rPr lang="zh-TW" altLang="en-US" sz="2000" dirty="0">
                <a:solidFill>
                  <a:srgbClr val="212529"/>
                </a:solidFill>
                <a:latin typeface="-apple-system"/>
              </a:rPr>
              <a:t>」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[</a:t>
            </a:r>
            <a:r>
              <a:rPr lang="en-US" altLang="zh-TW" sz="2000" b="1" dirty="0">
                <a:solidFill>
                  <a:srgbClr val="1B9E77"/>
                </a:solidFill>
                <a:latin typeface="-apple-system"/>
              </a:rPr>
              <a:t>12</a:t>
            </a:r>
            <a:r>
              <a:rPr lang="en-US" altLang="zh-TW" sz="2000" b="1" baseline="-25000" dirty="0">
                <a:solidFill>
                  <a:srgbClr val="1B9E77"/>
                </a:solidFill>
                <a:latin typeface="-apple-system"/>
              </a:rPr>
              <a:t>CARDINAL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][</a:t>
            </a:r>
            <a:r>
              <a:rPr lang="en-US" altLang="zh-TW" sz="2000" b="1" dirty="0" smtClean="0">
                <a:solidFill>
                  <a:srgbClr val="1B9E77"/>
                </a:solidFill>
                <a:latin typeface="-apple-system"/>
              </a:rPr>
              <a:t>1</a:t>
            </a:r>
            <a:r>
              <a:rPr lang="en-US" altLang="zh-TW" sz="2000" b="1" baseline="-25000" dirty="0" smtClean="0">
                <a:solidFill>
                  <a:srgbClr val="1B9E77"/>
                </a:solidFill>
                <a:latin typeface="-apple-system"/>
              </a:rPr>
              <a:t>CARDINAL</a:t>
            </a:r>
            <a:r>
              <a:rPr lang="en-US" altLang="zh-TW" sz="2000" dirty="0" smtClean="0">
                <a:solidFill>
                  <a:srgbClr val="212529"/>
                </a:solidFill>
                <a:latin typeface="-apple-system"/>
              </a:rPr>
              <a:t>3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][</a:t>
            </a:r>
            <a:r>
              <a:rPr lang="en-US" altLang="zh-TW" sz="2000" b="1" dirty="0">
                <a:solidFill>
                  <a:srgbClr val="1B9E77"/>
                </a:solidFill>
                <a:latin typeface="-apple-system"/>
              </a:rPr>
              <a:t>14</a:t>
            </a:r>
            <a:r>
              <a:rPr lang="en-US" altLang="zh-TW" sz="2000" b="1" baseline="-25000" dirty="0">
                <a:solidFill>
                  <a:srgbClr val="1B9E77"/>
                </a:solidFill>
                <a:latin typeface="-apple-system"/>
              </a:rPr>
              <a:t>CARDINAL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]</a:t>
            </a:r>
            <a:r>
              <a:rPr lang="zh-TW" altLang="en-US" sz="2000" dirty="0" smtClean="0">
                <a:solidFill>
                  <a:srgbClr val="212529"/>
                </a:solidFill>
                <a:latin typeface="-apple-system"/>
              </a:rPr>
              <a:t>。</a:t>
            </a:r>
            <a:r>
              <a:rPr lang="en-US" altLang="zh-TW" sz="2000" dirty="0">
                <a:solidFill>
                  <a:srgbClr val="212529"/>
                </a:solidFill>
                <a:latin typeface="-apple-system"/>
              </a:rPr>
              <a:t> </a:t>
            </a:r>
            <a:endParaRPr lang="en-US" altLang="zh-TW" sz="2000" dirty="0" smtClean="0">
              <a:solidFill>
                <a:srgbClr val="212529"/>
              </a:solidFill>
              <a:latin typeface="-apple-system"/>
            </a:endParaRPr>
          </a:p>
          <a:p>
            <a:pPr marL="0" indent="0">
              <a:buNone/>
            </a:pPr>
            <a:r>
              <a:rPr lang="en-US" altLang="zh-TW" sz="1000" dirty="0" smtClean="0"/>
              <a:t>https</a:t>
            </a:r>
            <a:r>
              <a:rPr lang="en-US" altLang="zh-TW" sz="1000" dirty="0"/>
              <a:t>://</a:t>
            </a:r>
            <a:r>
              <a:rPr lang="en-US" altLang="zh-TW" sz="1000" dirty="0" smtClean="0"/>
              <a:t>zh.wikipedia.org/wiki/Google</a:t>
            </a:r>
          </a:p>
          <a:p>
            <a:r>
              <a:rPr lang="en-US" altLang="zh-TW" sz="2000" dirty="0" smtClean="0"/>
              <a:t>Purposes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600" dirty="0" smtClean="0"/>
              <a:t>Tracking particular entities in documents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600" dirty="0" smtClean="0"/>
              <a:t>Answer of QA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sz="1600" dirty="0" smtClean="0"/>
              <a:t>Slot-Filling</a:t>
            </a:r>
            <a:endParaRPr lang="zh-TW" altLang="en-US" sz="16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2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Named Entity Recognition on </a:t>
            </a:r>
            <a:r>
              <a:rPr lang="en-US" altLang="zh-TW" dirty="0" smtClean="0"/>
              <a:t>Word Sequences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Name Entity Recognition is a classification problem. Classifier will predicts the class that the word belongs 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Chia-Yi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B-person</a:t>
            </a:r>
            <a:r>
              <a:rPr lang="en-US" altLang="zh-TW" dirty="0" smtClean="0"/>
              <a:t>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Su      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I-person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United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B-nation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State 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I-nation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Hewlett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B-ORG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Packard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I-ORG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Enterprise           </a:t>
            </a:r>
            <a:r>
              <a:rPr lang="en-US" altLang="zh-TW" dirty="0" smtClean="0">
                <a:solidFill>
                  <a:srgbClr val="FF0000"/>
                </a:solidFill>
              </a:rPr>
              <a:t>I-ORG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Say    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O</a:t>
            </a:r>
            <a:endParaRPr lang="en-US" altLang="zh-TW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52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734908" y="3393831"/>
            <a:ext cx="3449515" cy="835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BIO-Encoding</a:t>
            </a:r>
            <a:endParaRPr lang="zh-TW" altLang="en-US" sz="2400" dirty="0"/>
          </a:p>
        </p:txBody>
      </p:sp>
      <p:sp>
        <p:nvSpPr>
          <p:cNvPr id="12" name="向右箭號 11"/>
          <p:cNvSpPr/>
          <p:nvPr/>
        </p:nvSpPr>
        <p:spPr>
          <a:xfrm>
            <a:off x="2662603" y="4681474"/>
            <a:ext cx="501162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2662603" y="5064337"/>
            <a:ext cx="501162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2662603" y="5466784"/>
            <a:ext cx="501162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2662603" y="4207544"/>
            <a:ext cx="501162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2662603" y="3800489"/>
            <a:ext cx="501162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2662603" y="3393434"/>
            <a:ext cx="501162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>
            <a:off x="2662603" y="2968439"/>
            <a:ext cx="501162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>
            <a:off x="2662603" y="2559784"/>
            <a:ext cx="501162" cy="30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NER hard?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Hard to know if something is an </a:t>
            </a:r>
            <a:r>
              <a:rPr lang="en-US" altLang="zh-TW" dirty="0" smtClean="0"/>
              <a:t>entity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zh-TW" altLang="en-US" dirty="0" smtClean="0"/>
              <a:t>未來學校的教學非常不同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Is “</a:t>
            </a:r>
            <a:r>
              <a:rPr lang="zh-TW" altLang="en-US" dirty="0" smtClean="0"/>
              <a:t>未來學校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school name or merely future school?</a:t>
            </a:r>
          </a:p>
          <a:p>
            <a:r>
              <a:rPr lang="en-US" altLang="zh-TW" dirty="0" smtClean="0"/>
              <a:t>Ambiguity of Entity Class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 Dependence on Context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</a:t>
            </a:r>
            <a:r>
              <a:rPr lang="zh-TW" altLang="en-US" dirty="0" smtClean="0"/>
              <a:t>佳益是助教                                  佳益公司今年有賺錢</a:t>
            </a:r>
            <a:endParaRPr lang="en-US" altLang="zh-TW" dirty="0"/>
          </a:p>
          <a:p>
            <a:r>
              <a:rPr lang="en-US" altLang="zh-TW" dirty="0" smtClean="0"/>
              <a:t>Hard to know the unknown class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Zig </a:t>
            </a:r>
            <a:r>
              <a:rPr lang="en-US" altLang="zh-TW" dirty="0" err="1" smtClean="0"/>
              <a:t>Ziglar</a:t>
            </a:r>
            <a:r>
              <a:rPr lang="en-US" altLang="zh-TW" dirty="0" smtClean="0"/>
              <a:t> ?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53</a:t>
            </a:fld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3203331" y="3842238"/>
            <a:ext cx="1670538" cy="8793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4" name="圖片 1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0" y="4472439"/>
            <a:ext cx="8923793" cy="51820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141785" y="5170031"/>
            <a:ext cx="1793630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What ?</a:t>
            </a:r>
            <a:endParaRPr lang="zh-TW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5700345" y="5339440"/>
            <a:ext cx="2775440" cy="545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Actually Person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521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Binary Word Window </a:t>
            </a:r>
            <a:r>
              <a:rPr lang="en-US" altLang="zh-TW" dirty="0"/>
              <a:t>C</a:t>
            </a:r>
            <a:r>
              <a:rPr lang="en-US" altLang="zh-TW" dirty="0" smtClean="0"/>
              <a:t>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Natural language is sometimes equivocal so we hardly classify single word.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en-US" altLang="zh-TW" dirty="0" smtClean="0"/>
              <a:t>Example of ambiguous words are as follows. They are auto-antonym.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 Sanction means both “permit” and “punish”.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Seed means both “produce” and “remove”.</a:t>
            </a:r>
          </a:p>
          <a:p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The meaning of the words are according to its context.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7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Window Classification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classify a word in </a:t>
            </a:r>
            <a:r>
              <a:rPr lang="en-US" altLang="zh-TW" dirty="0"/>
              <a:t>context instead. </a:t>
            </a:r>
            <a:endParaRPr lang="en-US" altLang="zh-TW" dirty="0" smtClean="0"/>
          </a:p>
          <a:p>
            <a:r>
              <a:rPr lang="en-US" altLang="zh-TW" dirty="0" smtClean="0"/>
              <a:t>Approach: Average the word vector and classify this average word vector.</a:t>
            </a:r>
          </a:p>
          <a:p>
            <a:r>
              <a:rPr lang="en-US" altLang="zh-TW" dirty="0" smtClean="0"/>
              <a:t>However: </a:t>
            </a:r>
            <a:r>
              <a:rPr lang="en-US" altLang="zh-TW" dirty="0"/>
              <a:t>T</a:t>
            </a:r>
            <a:r>
              <a:rPr lang="en-US" altLang="zh-TW" dirty="0" smtClean="0"/>
              <a:t>his doesn’t work well because it might lose position information.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55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01208" y="3815861"/>
            <a:ext cx="3974124" cy="1002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Resolution?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1617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Window Classification: </a:t>
            </a:r>
            <a:r>
              <a:rPr lang="en-US" altLang="zh-TW" dirty="0" err="1" smtClean="0"/>
              <a:t>Softmax</a:t>
            </a:r>
            <a:r>
              <a:rPr lang="en-US" altLang="zh-TW" dirty="0" smtClean="0"/>
              <a:t> and Concatenation </a:t>
            </a:r>
            <a:r>
              <a:rPr lang="en-US" altLang="zh-TW" dirty="0"/>
              <a:t>of </a:t>
            </a:r>
            <a:r>
              <a:rPr lang="en-US" altLang="zh-TW" dirty="0" smtClean="0"/>
              <a:t>Word Vector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Instead of classifying average vector, we classify the center word with concatenation of word vector surrounding it.</a:t>
                </a:r>
              </a:p>
              <a:p>
                <a:r>
                  <a:rPr lang="en-US" altLang="zh-TW" dirty="0" smtClean="0"/>
                  <a:t>Suppose we have a sentence “NKUST in Taiwan has many departments.” and we want to classify Taiwan with window size 2. We also suppose that the dimension of word vector is 4.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TW" dirty="0"/>
                          <m:t>Taiwan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NKUST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in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Taiwan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has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dirty="0"/>
                                  <m:t>many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dirty="0" smtClean="0"/>
                  <a:t>, in this case, d is 4.This is also a column vector.</a:t>
                </a:r>
              </a:p>
              <a:p>
                <a:r>
                  <a:rPr lang="en-US" altLang="zh-TW" dirty="0" err="1" smtClean="0"/>
                  <a:t>Softmax</a:t>
                </a:r>
                <a:r>
                  <a:rPr lang="en-US" altLang="zh-TW" dirty="0" smtClean="0"/>
                  <a:t> and cross-entropy are the same as before. In addition, the word vector is required to update by taking derivative.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8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 on Word Vector</a:t>
            </a:r>
            <a:endParaRPr lang="zh-TW" alt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06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Derivative of Gradient </a:t>
            </a:r>
            <a:r>
              <a:rPr lang="en-US" altLang="zh-TW" dirty="0" err="1" smtClean="0"/>
              <a:t>wrt</a:t>
            </a:r>
            <a:r>
              <a:rPr lang="en-US" altLang="zh-TW" dirty="0" smtClean="0"/>
              <a:t> Words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𝑤𝑖𝑛𝑑𝑜𝑤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TW" sz="2000" dirty="0"/>
                              <m:t>NKUST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TW" sz="2000" dirty="0"/>
                              <m:t>in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TW" sz="2000" dirty="0"/>
                              <m:t>Taiwan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TW" sz="2000" dirty="0"/>
                              <m:t>has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zh-TW" sz="2000" dirty="0"/>
                              <m:t>many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000" dirty="0" smtClean="0"/>
              </a:p>
              <a:p>
                <a:r>
                  <a:rPr lang="en-US" altLang="zh-TW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𝑤𝑖𝑛𝑑𝑜𝑤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𝑤𝑖𝑛𝑑𝑜𝑤</m:t>
                        </m:r>
                      </m:sub>
                    </m:sSub>
                  </m:oMath>
                </a14:m>
                <a:endParaRPr lang="en-US" altLang="zh-TW" sz="2000" dirty="0" smtClean="0"/>
              </a:p>
              <a:p>
                <a:pPr marL="0" indent="0">
                  <a:buNone/>
                </a:pPr>
                <a:endParaRPr lang="en-US" altLang="zh-TW" sz="20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𝑤𝑖𝑛𝑑𝑜𝑤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sz="2000" dirty="0"/>
                                  <m:t>NKUST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sz="2000" b="0" i="0" dirty="0" smtClean="0"/>
                                  <m:t>in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sz="2000" b="0" i="0" dirty="0" smtClean="0"/>
                                  <m:t>Taiwan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sz="2000" b="0" i="0" dirty="0" smtClean="0"/>
                                  <m:t>has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sSub>
                              <m:sSub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altLang="zh-TW" sz="2000" b="0" i="0" dirty="0" smtClean="0"/>
                                  <m:t>ma</m:t>
                                </m:r>
                                <m:r>
                                  <a:rPr lang="en-US" altLang="zh-TW" sz="2000" b="0" i="1" dirty="0" smtClean="0">
                                    <a:latin typeface="Cambria Math" panose="02040503050406030204" pitchFamily="18" charset="0"/>
                                  </a:rPr>
                                  <m:t>𝑛𝑦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altLang="zh-TW" sz="2000" dirty="0" smtClean="0"/>
              </a:p>
              <a:p>
                <a:r>
                  <a:rPr lang="en-US" altLang="zh-TW" sz="2000" dirty="0" smtClean="0"/>
                  <a:t>We connect only windows to the classifier instead of the whole word vector.</a:t>
                </a:r>
              </a:p>
              <a:p>
                <a:r>
                  <a:rPr lang="en-US" altLang="zh-TW" sz="2000" dirty="0" smtClean="0"/>
                  <a:t>We will update one word vector each time.</a:t>
                </a:r>
              </a:p>
              <a:p>
                <a:r>
                  <a:rPr lang="en-US" altLang="zh-TW" sz="2000" dirty="0" smtClean="0"/>
                  <a:t>This is called sparse update.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58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081954" y="2664863"/>
            <a:ext cx="4018085" cy="1336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Updating </a:t>
            </a:r>
            <a:r>
              <a:rPr lang="en-US" altLang="zh-TW" dirty="0"/>
              <a:t>w</a:t>
            </a:r>
            <a:r>
              <a:rPr lang="en-US" altLang="zh-TW" dirty="0" smtClean="0"/>
              <a:t>ord vector is basically good. but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013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Pitfall while retraining word 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Suppose movie review sentiment classifier is trained with a single word.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the words “TV” and “</a:t>
            </a:r>
            <a:r>
              <a:rPr lang="en-US" altLang="zh-TW" dirty="0" err="1" smtClean="0"/>
              <a:t>Telly</a:t>
            </a:r>
            <a:r>
              <a:rPr lang="en-US" altLang="zh-TW" dirty="0" smtClean="0"/>
              <a:t>” are in the training data.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the word television is in the test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the pre-trained model is as follows</a:t>
            </a: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59</a:t>
            </a:fld>
            <a:endParaRPr lang="zh-TW" altLang="en-US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415" y="3162670"/>
            <a:ext cx="4267570" cy="33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Glove </a:t>
            </a:r>
            <a:r>
              <a:rPr lang="en-US" altLang="zh-TW" dirty="0"/>
              <a:t>M</a:t>
            </a:r>
            <a:r>
              <a:rPr lang="en-US" altLang="zh-TW" dirty="0" smtClean="0"/>
              <a:t>odel: Motivation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941132"/>
            <a:ext cx="8809483" cy="1600339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13" y="3550263"/>
            <a:ext cx="8839966" cy="1173582"/>
          </a:xfrm>
          <a:prstGeom prst="rect">
            <a:avLst/>
          </a:prstGeom>
        </p:spPr>
      </p:pic>
      <p:pic>
        <p:nvPicPr>
          <p:cNvPr id="9" name="圖片 8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2" y="4737369"/>
            <a:ext cx="8878069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happen when word vector is updated?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Answer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 Since we only update the words that are in the training data, the model after updating is as follows.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4B6A-814A-427D-B834-A13173A41F42}" type="slidenum">
              <a:rPr lang="zh-TW" altLang="en-US" smtClean="0"/>
              <a:t>60</a:t>
            </a:fld>
            <a:endParaRPr lang="zh-TW" altLang="en-US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05" y="3118114"/>
            <a:ext cx="5209718" cy="281387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594231" y="3118114"/>
            <a:ext cx="3033346" cy="112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Only </a:t>
            </a:r>
            <a:r>
              <a:rPr lang="en-US" altLang="zh-TW" dirty="0" err="1" smtClean="0"/>
              <a:t>Telly</a:t>
            </a:r>
            <a:r>
              <a:rPr lang="en-US" altLang="zh-TW" dirty="0" smtClean="0"/>
              <a:t> and TV are updated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908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Common Questions for Word Vector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Should I use available pre-trained word vector?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Almost always, yes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Word vector algorithm such as skip-gram is easy to train billions of words so it can even know the data not in the training data.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It’s ok to train our own word vector if we have 100s millions of words. Machine translation is one of examples that is not required to use pre-trained model.</a:t>
            </a:r>
          </a:p>
          <a:p>
            <a:r>
              <a:rPr lang="en-US" altLang="zh-TW" dirty="0" smtClean="0"/>
              <a:t>Should I update the word vector?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 smtClean="0"/>
              <a:t>It depends.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J</a:t>
            </a:r>
            <a:r>
              <a:rPr lang="en-US" altLang="zh-TW" dirty="0" smtClean="0"/>
              <a:t>ust fix the word vector if the data is small i.e. thousands of words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I</a:t>
            </a:r>
            <a:r>
              <a:rPr lang="en-US" altLang="zh-TW" dirty="0" smtClean="0"/>
              <a:t>t probably has a better result in large data if we update the word vector.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610600" y="6311900"/>
            <a:ext cx="2743200" cy="365125"/>
          </a:xfrm>
        </p:spPr>
        <p:txBody>
          <a:bodyPr/>
          <a:lstStyle/>
          <a:p>
            <a:fld id="{177E4B6A-814A-427D-B834-A13173A41F42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4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Manning et al., CS224n Natural Language Processing with Deep Learning, Stanford University</a:t>
            </a:r>
          </a:p>
          <a:p>
            <a:r>
              <a:rPr lang="en-US" altLang="zh-TW" sz="2000" dirty="0"/>
              <a:t>Pennington et al., </a:t>
            </a:r>
            <a:r>
              <a:rPr lang="en-US" altLang="zh-TW" sz="2000" dirty="0" err="1"/>
              <a:t>GloVe</a:t>
            </a:r>
            <a:r>
              <a:rPr lang="en-US" altLang="zh-TW" sz="2000" dirty="0"/>
              <a:t>: Global Vectors for Word Representation</a:t>
            </a:r>
          </a:p>
          <a:p>
            <a:r>
              <a:rPr lang="en-US" altLang="zh-TW" sz="2000" dirty="0" err="1"/>
              <a:t>Mundra</a:t>
            </a:r>
            <a:r>
              <a:rPr lang="en-US" altLang="zh-TW" sz="2000" dirty="0"/>
              <a:t> et al., Stanford University :</a:t>
            </a:r>
            <a:r>
              <a:rPr lang="zh-TW" altLang="en-US" sz="2000" dirty="0"/>
              <a:t> </a:t>
            </a:r>
            <a:r>
              <a:rPr lang="en-US" altLang="zh-TW" sz="2000" dirty="0"/>
              <a:t>Lecture 2 </a:t>
            </a:r>
            <a:r>
              <a:rPr lang="en-US" altLang="zh-TW" sz="2000" dirty="0" smtClean="0"/>
              <a:t>Notes</a:t>
            </a:r>
          </a:p>
          <a:p>
            <a:endParaRPr lang="zh-TW" altLang="en-US" sz="2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8C392-4ECD-4528-9094-B253F9513A4D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0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Glove Model: </a:t>
            </a:r>
            <a:r>
              <a:rPr lang="en-US" altLang="zh-TW" dirty="0" smtClean="0"/>
              <a:t>Motivation (</a:t>
            </a:r>
            <a:r>
              <a:rPr lang="en-US" altLang="zh-TW" dirty="0"/>
              <a:t>CONT</a:t>
            </a:r>
            <a:r>
              <a:rPr lang="en-US" altLang="zh-TW" dirty="0" smtClean="0"/>
              <a:t>.)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54" y="2093976"/>
            <a:ext cx="8489119" cy="4051300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91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to Notation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X: Matrix of word co-occurrence </a:t>
                </a:r>
                <a:r>
                  <a:rPr lang="en-US" altLang="zh-TW" dirty="0"/>
                  <a:t>c</a:t>
                </a:r>
                <a:r>
                  <a:rPr lang="en-US" altLang="zh-TW" dirty="0" smtClean="0"/>
                  <a:t>ount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: Number of times word j occurs in the context of word </a:t>
                </a:r>
                <a:r>
                  <a:rPr lang="en-US" altLang="zh-TW" dirty="0"/>
                  <a:t>i</a:t>
                </a:r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 smtClean="0"/>
                  <a:t>: Number of times any word appears in the context of word 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 which is equal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: Probability of word j appears in the context of word 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 which is equal to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19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 of above Table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Suppose we are interested in Thermodynamics. Let </a:t>
                </a:r>
                <a:r>
                  <a:rPr lang="en-US" altLang="zh-TW" dirty="0" err="1" smtClean="0"/>
                  <a:t>i</a:t>
                </a:r>
                <a:r>
                  <a:rPr lang="en-US" altLang="zh-TW" dirty="0" smtClean="0"/>
                  <a:t> = ice, j=steam, k = various probe words.</a:t>
                </a:r>
              </a:p>
              <a:p>
                <a:r>
                  <a:rPr lang="en-US" altLang="zh-TW" dirty="0" smtClean="0"/>
                  <a:t>k related to ice but not steam whose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would be large, as we show in the table.</a:t>
                </a:r>
              </a:p>
              <a:p>
                <a:r>
                  <a:rPr lang="en-US" altLang="zh-TW" dirty="0" smtClean="0"/>
                  <a:t>k </a:t>
                </a:r>
                <a:r>
                  <a:rPr lang="en-US" altLang="zh-TW" dirty="0"/>
                  <a:t>related to </a:t>
                </a:r>
                <a:r>
                  <a:rPr lang="en-US" altLang="zh-TW" dirty="0" smtClean="0"/>
                  <a:t>steam </a:t>
                </a:r>
                <a:r>
                  <a:rPr lang="en-US" altLang="zh-TW" dirty="0"/>
                  <a:t>but not </a:t>
                </a:r>
                <a:r>
                  <a:rPr lang="en-US" altLang="zh-TW" dirty="0" smtClean="0"/>
                  <a:t>ice </a:t>
                </a:r>
                <a:r>
                  <a:rPr lang="en-US" altLang="zh-TW" dirty="0"/>
                  <a:t>whose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would be </a:t>
                </a:r>
                <a:r>
                  <a:rPr lang="en-US" altLang="zh-TW" dirty="0" smtClean="0"/>
                  <a:t>small, </a:t>
                </a:r>
                <a:r>
                  <a:rPr lang="en-US" altLang="zh-TW" dirty="0"/>
                  <a:t>as we </a:t>
                </a:r>
                <a:r>
                  <a:rPr lang="en-US" altLang="zh-TW" dirty="0" smtClean="0"/>
                  <a:t>showed </a:t>
                </a:r>
                <a:r>
                  <a:rPr lang="en-US" altLang="zh-TW" dirty="0"/>
                  <a:t>in the table.</a:t>
                </a:r>
              </a:p>
              <a:p>
                <a:r>
                  <a:rPr lang="en-US" altLang="zh-TW" dirty="0" smtClean="0"/>
                  <a:t>k related to both or neither</a:t>
                </a:r>
                <a:r>
                  <a:rPr lang="en-US" altLang="zh-TW" dirty="0"/>
                  <a:t> whose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𝑗𝑘</m:t>
                            </m:r>
                          </m:sub>
                        </m:sSub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would </a:t>
                </a:r>
                <a:r>
                  <a:rPr lang="en-US" altLang="zh-TW" dirty="0" smtClean="0"/>
                  <a:t>be approximate to 1, </a:t>
                </a:r>
                <a:r>
                  <a:rPr lang="en-US" altLang="zh-TW" dirty="0"/>
                  <a:t>as we showed in the table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According to above summary, the paper (Pennington </a:t>
                </a:r>
                <a:r>
                  <a:rPr lang="en-US" altLang="zh-TW" dirty="0"/>
                  <a:t>et </a:t>
                </a:r>
                <a:r>
                  <a:rPr lang="en-US" altLang="zh-TW" dirty="0" smtClean="0"/>
                  <a:t>al.) showed the importance of the co-occurrence window.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10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2543</Words>
  <Application>Microsoft Office PowerPoint</Application>
  <PresentationFormat>寬螢幕</PresentationFormat>
  <Paragraphs>590</Paragraphs>
  <Slides>62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70" baseType="lpstr">
      <vt:lpstr>-apple-system</vt:lpstr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Advanced Word Vector and Introduction to Neural Network</vt:lpstr>
      <vt:lpstr>Course Outline</vt:lpstr>
      <vt:lpstr>Today’s Agenda</vt:lpstr>
      <vt:lpstr>Glove: Global Vectors for Word Representation</vt:lpstr>
      <vt:lpstr>Glove (Pennington et al.): Introduction</vt:lpstr>
      <vt:lpstr>Glove Model: Motivation</vt:lpstr>
      <vt:lpstr>Glove Model: Motivation (CONT.)</vt:lpstr>
      <vt:lpstr>Introduction to Notation</vt:lpstr>
      <vt:lpstr>Summary of above Table</vt:lpstr>
      <vt:lpstr>Formula Derivative</vt:lpstr>
      <vt:lpstr>Formula Derivative</vt:lpstr>
      <vt:lpstr>Formula Derivative</vt:lpstr>
      <vt:lpstr>Formula Derivative</vt:lpstr>
      <vt:lpstr>Relationship to Other Model</vt:lpstr>
      <vt:lpstr>Relationship to Other Model</vt:lpstr>
      <vt:lpstr>Word Analogy Explanation</vt:lpstr>
      <vt:lpstr>Experiment on Word Analogies</vt:lpstr>
      <vt:lpstr>Word Similarity</vt:lpstr>
      <vt:lpstr>Name Entity Recognition</vt:lpstr>
      <vt:lpstr>Corpora and Training Detail</vt:lpstr>
      <vt:lpstr>Corpora and Training Detail</vt:lpstr>
      <vt:lpstr>Discussion on W ̃ and W </vt:lpstr>
      <vt:lpstr>Model Analysis: Vector Length and Context Size</vt:lpstr>
      <vt:lpstr>Model Analysis: Vector Length and Context Size</vt:lpstr>
      <vt:lpstr>Model Analysis: Corpus Size</vt:lpstr>
      <vt:lpstr>Glove Result: The Closet Word to the Word Frog</vt:lpstr>
      <vt:lpstr>Evaluation of Word Vector</vt:lpstr>
      <vt:lpstr>Methods of Evaluation</vt:lpstr>
      <vt:lpstr>Intrinsic Evaluation</vt:lpstr>
      <vt:lpstr>Intrinsic Evaluation: Word Analogy </vt:lpstr>
      <vt:lpstr>Extrinsic Evaluation</vt:lpstr>
      <vt:lpstr>Introduction to Classification</vt:lpstr>
      <vt:lpstr>Classification Setup and Notation</vt:lpstr>
      <vt:lpstr>Classification Intuition</vt:lpstr>
      <vt:lpstr>Detail of Softmax Function</vt:lpstr>
      <vt:lpstr>Difference between Softmax and Logistic Regression</vt:lpstr>
      <vt:lpstr>Softmax and Cross-Entropy Loss</vt:lpstr>
      <vt:lpstr>What is cross-entropy loss?</vt:lpstr>
      <vt:lpstr>Full Dataset Classification</vt:lpstr>
      <vt:lpstr>Conventional ML Optimization</vt:lpstr>
      <vt:lpstr>What if data becomes much more complex?</vt:lpstr>
      <vt:lpstr>Neural Network</vt:lpstr>
      <vt:lpstr>Classification in Deep Learning</vt:lpstr>
      <vt:lpstr>Neural Network of Human Beings</vt:lpstr>
      <vt:lpstr>Single Neuron of ANN</vt:lpstr>
      <vt:lpstr>A neuron is equal to a binary logistic regression</vt:lpstr>
      <vt:lpstr>A neural network is equal to running many logistic regression simultaneously</vt:lpstr>
      <vt:lpstr>Matrix notation for a layer</vt:lpstr>
      <vt:lpstr>Why non-Linear?</vt:lpstr>
      <vt:lpstr>Name Entity Recognition</vt:lpstr>
      <vt:lpstr>Name Entity Recognition (NER)</vt:lpstr>
      <vt:lpstr>Named Entity Recognition on Word Sequences</vt:lpstr>
      <vt:lpstr>Why NER hard?</vt:lpstr>
      <vt:lpstr>Binary Word Window Classification</vt:lpstr>
      <vt:lpstr>Window Classification</vt:lpstr>
      <vt:lpstr>Window Classification: Softmax and Concatenation of Word Vector</vt:lpstr>
      <vt:lpstr>Discussion on Word Vector</vt:lpstr>
      <vt:lpstr>Derivative of Gradient wrt Words</vt:lpstr>
      <vt:lpstr>Pitfall while retraining word vector</vt:lpstr>
      <vt:lpstr>What happen when word vector is updated?</vt:lpstr>
      <vt:lpstr>Common Questions for Word Vector </vt:lpstr>
      <vt:lpstr>Reference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Word Vector and Introduction to Neural Network</dc:title>
  <dc:creator>Chia-Yi Su</dc:creator>
  <cp:lastModifiedBy>Su, Ian</cp:lastModifiedBy>
  <cp:revision>274</cp:revision>
  <dcterms:created xsi:type="dcterms:W3CDTF">2020-01-01T05:36:58Z</dcterms:created>
  <dcterms:modified xsi:type="dcterms:W3CDTF">2022-04-29T08:07:40Z</dcterms:modified>
</cp:coreProperties>
</file>