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23" r:id="rId3"/>
    <p:sldId id="258" r:id="rId4"/>
    <p:sldId id="314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15" r:id="rId19"/>
    <p:sldId id="299" r:id="rId20"/>
    <p:sldId id="300" r:id="rId21"/>
    <p:sldId id="302" r:id="rId22"/>
    <p:sldId id="316" r:id="rId23"/>
    <p:sldId id="301" r:id="rId24"/>
    <p:sldId id="303" r:id="rId25"/>
    <p:sldId id="296" r:id="rId26"/>
    <p:sldId id="274" r:id="rId27"/>
    <p:sldId id="275" r:id="rId28"/>
    <p:sldId id="276" r:id="rId29"/>
    <p:sldId id="277" r:id="rId30"/>
    <p:sldId id="278" r:id="rId31"/>
    <p:sldId id="279" r:id="rId32"/>
    <p:sldId id="317" r:id="rId33"/>
    <p:sldId id="280" r:id="rId34"/>
    <p:sldId id="281" r:id="rId35"/>
    <p:sldId id="282" r:id="rId36"/>
    <p:sldId id="312" r:id="rId37"/>
    <p:sldId id="318" r:id="rId38"/>
    <p:sldId id="313" r:id="rId39"/>
    <p:sldId id="304" r:id="rId40"/>
    <p:sldId id="319" r:id="rId41"/>
    <p:sldId id="305" r:id="rId42"/>
    <p:sldId id="306" r:id="rId43"/>
    <p:sldId id="307" r:id="rId44"/>
    <p:sldId id="308" r:id="rId45"/>
    <p:sldId id="320" r:id="rId46"/>
    <p:sldId id="283" r:id="rId47"/>
    <p:sldId id="284" r:id="rId48"/>
    <p:sldId id="285" r:id="rId49"/>
    <p:sldId id="286" r:id="rId50"/>
    <p:sldId id="287" r:id="rId51"/>
    <p:sldId id="288" r:id="rId52"/>
    <p:sldId id="321" r:id="rId53"/>
    <p:sldId id="289" r:id="rId54"/>
    <p:sldId id="290" r:id="rId55"/>
    <p:sldId id="322" r:id="rId56"/>
    <p:sldId id="291" r:id="rId57"/>
    <p:sldId id="292" r:id="rId58"/>
    <p:sldId id="293" r:id="rId59"/>
    <p:sldId id="294" r:id="rId60"/>
    <p:sldId id="295" r:id="rId61"/>
    <p:sldId id="297" r:id="rId62"/>
    <p:sldId id="298" r:id="rId63"/>
    <p:sldId id="259" r:id="rId6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F5DA-BBFE-4EBC-B7CD-527399438918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49A70-3E69-4BAD-BEF2-8C431E8AF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0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6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6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71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79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19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2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77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07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54F7-685B-4C5C-BB4F-EFA47CEEC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8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lpforhackers.io/language-model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hyperlink" Target="https://web.stanford.edu/class/archive/cs/cs224n/cs224n.1194/slides/cs224n-2019-lecture06-rnnlm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eb.stanford.edu/class/archive/cs/cs224n/cs224n.1194/slides/cs224n-2019-lecture06-rnnl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hyperlink" Target="https://medium.com/@samim/obama-rnn-machine-generated-political-speeches-c8abd18a2ea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hyperlink" Target="https://medium.com/deep-writing/harry-potter-written-by-artificial-intelligence-8a9431803da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hyperlink" Target="https://gist.github.com/nylki/1efbaa36635956d35bc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m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karpathy.github.io/2015/05/21/rnn-effectivenes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Recurrent Neural Networks and Language Models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4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N-gram Language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台灣有很多 </a:t>
            </a:r>
            <a:r>
              <a:rPr lang="en-US" altLang="zh-TW" dirty="0" smtClean="0"/>
              <a:t>_____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How to learn a language model?</a:t>
            </a:r>
          </a:p>
          <a:p>
            <a:pPr lvl="1"/>
            <a:r>
              <a:rPr lang="en-US" altLang="zh-TW" dirty="0" smtClean="0"/>
              <a:t>N-gram (Pre-Deep Learning)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Will not explain on this lecture.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8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N-gram Language Model: Problems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zh-TW" altLang="en-US" dirty="0" smtClean="0"/>
                  <a:t>以吃的方面，台灣有很多</a:t>
                </a:r>
                <a:r>
                  <a:rPr lang="en-US" altLang="zh-TW" dirty="0" smtClean="0"/>
                  <a:t>___</a:t>
                </a:r>
              </a:p>
              <a:p>
                <a:r>
                  <a:rPr lang="en-US" altLang="zh-TW" dirty="0" smtClean="0"/>
                  <a:t>Sparsity (4-Grams)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TW" altLang="en-US" dirty="0" smtClean="0"/>
                          <m:t>有很多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___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TW" altLang="en-US" dirty="0" smtClean="0"/>
                          <m:t>有很多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Numerator: add smoothing term</a:t>
                </a:r>
              </a:p>
              <a:p>
                <a:pPr lvl="1"/>
                <a:r>
                  <a:rPr lang="en-US" altLang="zh-TW" dirty="0" smtClean="0"/>
                  <a:t>Denominator: Back off</a:t>
                </a:r>
              </a:p>
              <a:p>
                <a:pPr lvl="1"/>
                <a:r>
                  <a:rPr lang="en-US" altLang="zh-TW" dirty="0" smtClean="0"/>
                  <a:t>This problem gets worse when n is increased.</a:t>
                </a:r>
              </a:p>
              <a:p>
                <a:r>
                  <a:rPr lang="en-US" altLang="zh-TW" dirty="0" smtClean="0"/>
                  <a:t>Storage</a:t>
                </a:r>
              </a:p>
              <a:p>
                <a:pPr lvl="1"/>
                <a:r>
                  <a:rPr lang="en-US" altLang="zh-TW" dirty="0" smtClean="0"/>
                  <a:t>Needs to store all the counts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81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N-Gram Model in Practice: Reuters Corpus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Today the ___</a:t>
            </a:r>
          </a:p>
          <a:p>
            <a:r>
              <a:rPr lang="en-US" altLang="zh-TW" dirty="0" smtClean="0"/>
              <a:t>Probability Distribution</a:t>
            </a:r>
            <a:endParaRPr lang="en-US" altLang="zh-TW" dirty="0"/>
          </a:p>
          <a:p>
            <a:pPr lvl="1"/>
            <a:r>
              <a:rPr lang="en-US" altLang="zh-TW" dirty="0"/>
              <a:t>company 0.153</a:t>
            </a:r>
          </a:p>
          <a:p>
            <a:pPr lvl="1"/>
            <a:r>
              <a:rPr lang="en-US" altLang="zh-TW" dirty="0"/>
              <a:t>bank 0.153</a:t>
            </a:r>
          </a:p>
          <a:p>
            <a:pPr lvl="1"/>
            <a:r>
              <a:rPr lang="en-US" altLang="zh-TW" dirty="0"/>
              <a:t>price 0.077</a:t>
            </a:r>
          </a:p>
          <a:p>
            <a:pPr lvl="1"/>
            <a:r>
              <a:rPr lang="en-US" altLang="zh-TW" dirty="0" err="1"/>
              <a:t>italian</a:t>
            </a:r>
            <a:r>
              <a:rPr lang="en-US" altLang="zh-TW" dirty="0"/>
              <a:t> 0.039</a:t>
            </a:r>
          </a:p>
          <a:p>
            <a:pPr lvl="1"/>
            <a:r>
              <a:rPr lang="en-US" altLang="zh-TW" dirty="0"/>
              <a:t>emirate </a:t>
            </a:r>
            <a:r>
              <a:rPr lang="en-US" altLang="zh-TW" dirty="0" smtClean="0"/>
              <a:t>0.039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Have a sparsity problem.</a:t>
            </a:r>
          </a:p>
          <a:p>
            <a:endParaRPr lang="en-US" altLang="zh-TW" sz="1000" dirty="0" smtClean="0"/>
          </a:p>
          <a:p>
            <a:endParaRPr lang="en-US" altLang="zh-TW" sz="1000" dirty="0"/>
          </a:p>
          <a:p>
            <a:endParaRPr lang="en-US" altLang="zh-TW" sz="1000" dirty="0" smtClean="0"/>
          </a:p>
          <a:p>
            <a:endParaRPr lang="en-US" altLang="zh-TW" sz="1000" dirty="0"/>
          </a:p>
          <a:p>
            <a:r>
              <a:rPr lang="en-US" altLang="zh-TW" sz="1000" dirty="0" smtClean="0"/>
              <a:t>Source: </a:t>
            </a:r>
            <a:r>
              <a:rPr lang="en-US" altLang="zh-TW" sz="1000" dirty="0" smtClean="0">
                <a:hlinkClick r:id="rId2"/>
              </a:rPr>
              <a:t>https</a:t>
            </a:r>
            <a:r>
              <a:rPr lang="en-US" altLang="zh-TW" sz="1000" dirty="0">
                <a:hlinkClick r:id="rId2"/>
              </a:rPr>
              <a:t>://nlpforhackers.io/language-models/</a:t>
            </a:r>
            <a:endParaRPr lang="zh-TW" altLang="en-US" sz="1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3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Tri-Gram Language Model: Text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Today the </a:t>
            </a:r>
            <a:r>
              <a:rPr lang="en-US" altLang="zh-TW" dirty="0" smtClean="0"/>
              <a:t>___</a:t>
            </a:r>
          </a:p>
          <a:p>
            <a:endParaRPr lang="en-US" altLang="zh-TW" dirty="0"/>
          </a:p>
          <a:p>
            <a:r>
              <a:rPr lang="en-US" altLang="zh-TW" dirty="0"/>
              <a:t>Probability Distribution</a:t>
            </a:r>
          </a:p>
          <a:p>
            <a:pPr lvl="1"/>
            <a:r>
              <a:rPr lang="en-US" altLang="zh-TW" dirty="0"/>
              <a:t>company 0.153</a:t>
            </a:r>
          </a:p>
          <a:p>
            <a:pPr lvl="1"/>
            <a:r>
              <a:rPr lang="en-US" altLang="zh-TW" dirty="0"/>
              <a:t>bank 0.153</a:t>
            </a:r>
          </a:p>
          <a:p>
            <a:pPr lvl="1"/>
            <a:r>
              <a:rPr lang="en-US" altLang="zh-TW" dirty="0"/>
              <a:t>price 0.077</a:t>
            </a:r>
          </a:p>
          <a:p>
            <a:pPr lvl="1"/>
            <a:r>
              <a:rPr lang="en-US" altLang="zh-TW" dirty="0" err="1"/>
              <a:t>italian</a:t>
            </a:r>
            <a:r>
              <a:rPr lang="en-US" altLang="zh-TW" dirty="0"/>
              <a:t> 0.039</a:t>
            </a:r>
          </a:p>
          <a:p>
            <a:pPr lvl="1"/>
            <a:r>
              <a:rPr lang="en-US" altLang="zh-TW" dirty="0"/>
              <a:t>emirate 0.039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93177" y="1807370"/>
            <a:ext cx="1298332" cy="399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50377" y="3834240"/>
            <a:ext cx="1500554" cy="33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8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Tri-Gram Language </a:t>
            </a:r>
            <a:r>
              <a:rPr lang="en-US" altLang="zh-TW" dirty="0" smtClean="0"/>
              <a:t>Model: Text </a:t>
            </a:r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Today the </a:t>
            </a:r>
            <a:r>
              <a:rPr lang="en-US" altLang="zh-TW" dirty="0" smtClean="0"/>
              <a:t>price ___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Probability Distribution</a:t>
            </a:r>
            <a:endParaRPr lang="en-US" altLang="zh-TW" dirty="0"/>
          </a:p>
          <a:p>
            <a:pPr lvl="1"/>
            <a:r>
              <a:rPr lang="en-US" altLang="zh-TW" dirty="0"/>
              <a:t>of 0.308</a:t>
            </a:r>
          </a:p>
          <a:p>
            <a:pPr lvl="1"/>
            <a:r>
              <a:rPr lang="en-US" altLang="zh-TW" dirty="0"/>
              <a:t>for 0.050</a:t>
            </a:r>
          </a:p>
          <a:p>
            <a:pPr lvl="1"/>
            <a:r>
              <a:rPr lang="en-US" altLang="zh-TW" dirty="0"/>
              <a:t>it 0.046</a:t>
            </a:r>
          </a:p>
          <a:p>
            <a:pPr lvl="1"/>
            <a:r>
              <a:rPr lang="en-US" altLang="zh-TW" dirty="0"/>
              <a:t>to 0.046</a:t>
            </a:r>
          </a:p>
          <a:p>
            <a:pPr lvl="1"/>
            <a:r>
              <a:rPr lang="en-US" altLang="zh-TW" dirty="0"/>
              <a:t>is 0.031</a:t>
            </a:r>
          </a:p>
          <a:p>
            <a:r>
              <a:rPr lang="en-US" altLang="zh-TW" dirty="0" smtClean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81554" y="1825624"/>
            <a:ext cx="1204546" cy="460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03485" y="3094893"/>
            <a:ext cx="1195753" cy="325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Tri-Gram Language </a:t>
            </a:r>
            <a:r>
              <a:rPr lang="en-US" altLang="zh-TW" dirty="0" smtClean="0"/>
              <a:t>Model: Text </a:t>
            </a:r>
            <a:r>
              <a:rPr lang="en-US" altLang="zh-TW" dirty="0"/>
              <a:t>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today the price of gold per ton , while production of </a:t>
            </a:r>
            <a:r>
              <a:rPr lang="en-US" altLang="zh-TW" dirty="0" smtClean="0"/>
              <a:t>shoe lasts </a:t>
            </a:r>
            <a:r>
              <a:rPr lang="en-US" altLang="zh-TW" dirty="0"/>
              <a:t>and shoe industry , the bank intervened just after </a:t>
            </a:r>
            <a:r>
              <a:rPr lang="en-US" altLang="zh-TW" dirty="0" smtClean="0"/>
              <a:t>it considered </a:t>
            </a:r>
            <a:r>
              <a:rPr lang="en-US" altLang="zh-TW" dirty="0"/>
              <a:t>and rejected an </a:t>
            </a:r>
            <a:r>
              <a:rPr lang="en-US" altLang="zh-TW" dirty="0" err="1"/>
              <a:t>imf</a:t>
            </a:r>
            <a:r>
              <a:rPr lang="en-US" altLang="zh-TW" dirty="0"/>
              <a:t> demand to rebuild </a:t>
            </a:r>
            <a:r>
              <a:rPr lang="en-US" altLang="zh-TW" dirty="0" smtClean="0"/>
              <a:t>depleted </a:t>
            </a:r>
            <a:r>
              <a:rPr lang="en-US" altLang="zh-TW" dirty="0" err="1" smtClean="0"/>
              <a:t>european</a:t>
            </a:r>
            <a:r>
              <a:rPr lang="en-US" altLang="zh-TW" dirty="0" smtClean="0"/>
              <a:t> </a:t>
            </a:r>
            <a:r>
              <a:rPr lang="en-US" altLang="zh-TW" dirty="0"/>
              <a:t>stocks , sept 30 end primary 76 </a:t>
            </a:r>
            <a:r>
              <a:rPr lang="en-US" altLang="zh-TW" dirty="0" err="1"/>
              <a:t>cts</a:t>
            </a:r>
            <a:r>
              <a:rPr lang="en-US" altLang="zh-TW" dirty="0"/>
              <a:t> a share 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Grammatical but Incoherent. Language model will become better if we increase n.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However: increasing n worsens sparsity problem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3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Language Model: Fixed-Window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strike="sngStrike" dirty="0"/>
              <a:t>as the proctor started the clock</a:t>
            </a:r>
            <a:r>
              <a:rPr lang="en-US" altLang="zh-TW" sz="2400" dirty="0"/>
              <a:t> the students opened their </a:t>
            </a:r>
            <a:r>
              <a:rPr lang="en-US" altLang="zh-TW" sz="2400" dirty="0" smtClean="0"/>
              <a:t>___</a:t>
            </a:r>
          </a:p>
          <a:p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16" y="2174253"/>
            <a:ext cx="3372923" cy="4092404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91" y="5447332"/>
            <a:ext cx="2320109" cy="624123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5" y="4413117"/>
            <a:ext cx="3177815" cy="792549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5" y="3624652"/>
            <a:ext cx="2430991" cy="876376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5" y="2274907"/>
            <a:ext cx="3604572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Fixed-Window: Pros and Cons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Advantage</a:t>
                </a:r>
              </a:p>
              <a:p>
                <a:pPr lvl="1"/>
                <a:r>
                  <a:rPr lang="en-US" altLang="zh-TW" dirty="0" smtClean="0"/>
                  <a:t>Solve all problems on N-gram LM</a:t>
                </a:r>
              </a:p>
              <a:p>
                <a:r>
                  <a:rPr lang="en-US" altLang="zh-TW" dirty="0" smtClean="0"/>
                  <a:t>Disadvantage</a:t>
                </a:r>
              </a:p>
              <a:p>
                <a:pPr lvl="1"/>
                <a:r>
                  <a:rPr lang="en-US" altLang="zh-TW" dirty="0" smtClean="0"/>
                  <a:t>Fixed-Window is too small</a:t>
                </a:r>
              </a:p>
              <a:p>
                <a:pPr lvl="1"/>
                <a:r>
                  <a:rPr lang="en-US" altLang="zh-TW" dirty="0" smtClean="0"/>
                  <a:t>W enlarges when we enlarge window size</a:t>
                </a:r>
              </a:p>
              <a:p>
                <a:pPr lvl="1"/>
                <a:r>
                  <a:rPr lang="en-US" altLang="zh-TW" dirty="0" smtClean="0"/>
                  <a:t>Window is never large enough</a:t>
                </a:r>
              </a:p>
              <a:p>
                <a:pPr lvl="1"/>
                <a:r>
                  <a:rPr lang="en-US" altLang="zh-TW" dirty="0" smtClean="0"/>
                  <a:t>All inputs is multiplied by different W.</a:t>
                </a: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</a:t>
                </a:r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Clearly, a neural network to process any length of input is required</a:t>
                </a:r>
                <a:r>
                  <a:rPr lang="en-US" altLang="zh-TW" dirty="0" smtClean="0"/>
                  <a:t>.                                        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681" r="-2087" b="-26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41939" y="4369777"/>
            <a:ext cx="580292" cy="32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71346" y="4369776"/>
            <a:ext cx="580292" cy="32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71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Unfolding Computational Graph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3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Unfolding Computational Graph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Recurrence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Non-Recurrence Equation (suppose t = 3)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1961" r="-3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08" y="3466094"/>
            <a:ext cx="1345208" cy="190831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252588" y="5511444"/>
            <a:ext cx="2154116" cy="50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Unfolded Graph</a:t>
            </a:r>
            <a:endParaRPr lang="zh-TW" alt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47" y="3827984"/>
            <a:ext cx="372707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Basic Knowledge on Natural Language Processing 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Applications of Natural Language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Word Vector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Neural Network (Including Relative Math Derivation)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Dependency Parsing </a:t>
            </a:r>
          </a:p>
          <a:p>
            <a:r>
              <a:rPr lang="en-US" altLang="zh-TW" dirty="0" smtClean="0"/>
              <a:t>Recurrent Neural Network, Variants </a:t>
            </a:r>
            <a:r>
              <a:rPr lang="en-US" altLang="zh-TW" dirty="0"/>
              <a:t>of Recurrent Neural </a:t>
            </a:r>
            <a:r>
              <a:rPr lang="en-US" altLang="zh-TW" dirty="0" smtClean="0"/>
              <a:t>Network, and Language Model</a:t>
            </a:r>
          </a:p>
          <a:p>
            <a:r>
              <a:rPr lang="en-US" altLang="zh-TW" dirty="0" smtClean="0"/>
              <a:t>Machine Translation</a:t>
            </a:r>
          </a:p>
          <a:p>
            <a:r>
              <a:rPr lang="en-US" altLang="zh-TW" dirty="0" smtClean="0"/>
              <a:t>Contextual Representation</a:t>
            </a:r>
          </a:p>
          <a:p>
            <a:r>
              <a:rPr lang="en-US" altLang="zh-TW" dirty="0" smtClean="0"/>
              <a:t>Dialog </a:t>
            </a:r>
            <a:r>
              <a:rPr lang="en-US" altLang="zh-TW" dirty="0" smtClean="0"/>
              <a:t>System (Including </a:t>
            </a:r>
            <a:r>
              <a:rPr lang="en-US" altLang="zh-TW" dirty="0" err="1" smtClean="0"/>
              <a:t>MultiModal</a:t>
            </a:r>
            <a:r>
              <a:rPr lang="en-US" altLang="zh-TW" dirty="0" smtClean="0"/>
              <a:t> Dialog System)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3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Advantages of Unfolded Process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 matter how long the sentence is, the model always has the same size.</a:t>
            </a:r>
          </a:p>
          <a:p>
            <a:r>
              <a:rPr lang="en-US" altLang="zh-TW" dirty="0" smtClean="0"/>
              <a:t>Same transition function with same parameter can be applied to every time step.</a:t>
            </a:r>
          </a:p>
          <a:p>
            <a:r>
              <a:rPr lang="en-US" altLang="zh-TW" dirty="0" smtClean="0"/>
              <a:t>Because of all of the factors above,</a:t>
            </a:r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odel can generate a sequence whose length doesn’t appear in the training examples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0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Recurrent and </a:t>
            </a:r>
            <a:r>
              <a:rPr lang="en-US" altLang="zh-TW" dirty="0"/>
              <a:t>U</a:t>
            </a:r>
            <a:r>
              <a:rPr lang="en-US" altLang="zh-TW" dirty="0" smtClean="0"/>
              <a:t>nrolled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Recurrent Graph</a:t>
            </a:r>
          </a:p>
          <a:p>
            <a:pPr lvl="1"/>
            <a:r>
              <a:rPr lang="en-US" altLang="zh-TW" dirty="0" smtClean="0"/>
              <a:t>Succinct</a:t>
            </a:r>
          </a:p>
          <a:p>
            <a:r>
              <a:rPr lang="en-US" altLang="zh-TW" dirty="0" smtClean="0"/>
              <a:t>Unrolled Graph</a:t>
            </a:r>
          </a:p>
          <a:p>
            <a:pPr lvl="1"/>
            <a:r>
              <a:rPr lang="en-US" altLang="zh-TW" dirty="0" smtClean="0"/>
              <a:t>Explicit</a:t>
            </a:r>
          </a:p>
          <a:p>
            <a:pPr lvl="1"/>
            <a:r>
              <a:rPr lang="en-US" altLang="zh-TW" dirty="0" smtClean="0"/>
              <a:t>Help to illustrate the information forward and backward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 Introduction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6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 Design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803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8438"/>
            <a:ext cx="4914747" cy="3323492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47" y="2408438"/>
            <a:ext cx="4901426" cy="35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 Design Patterns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34" y="1817108"/>
            <a:ext cx="5372566" cy="406943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9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RNN Overview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(1) Image Captioning  (2</a:t>
            </a:r>
            <a:r>
              <a:rPr lang="en-US" sz="2000" dirty="0"/>
              <a:t>) S</a:t>
            </a:r>
            <a:r>
              <a:rPr lang="en-US" sz="2000" dirty="0" smtClean="0"/>
              <a:t>entiment Analysis (3) Machine Translation (4) Video Classification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(1)                 (2)                     (3)                              (4) 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6" y="3709245"/>
            <a:ext cx="7198834" cy="26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Recurrent Neural Network (RNN)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 is used repeatedly.</a:t>
            </a:r>
          </a:p>
          <a:p>
            <a:r>
              <a:rPr lang="en-US" altLang="zh-TW" dirty="0" smtClean="0"/>
              <a:t>Hidden state is computed by using both previous state and input on that state.</a:t>
            </a:r>
          </a:p>
          <a:p>
            <a:r>
              <a:rPr lang="en-US" altLang="zh-TW" dirty="0" smtClean="0"/>
              <a:t>Input sequence can be any </a:t>
            </a:r>
          </a:p>
          <a:p>
            <a:pPr marL="0" indent="0">
              <a:buNone/>
            </a:pPr>
            <a:r>
              <a:rPr lang="en-US" altLang="zh-TW" dirty="0" smtClean="0"/>
              <a:t>length.</a:t>
            </a:r>
          </a:p>
          <a:p>
            <a:r>
              <a:rPr lang="en-US" altLang="zh-TW" dirty="0" smtClean="0"/>
              <a:t>Outputs are optional. We can </a:t>
            </a:r>
          </a:p>
          <a:p>
            <a:pPr marL="0" indent="0">
              <a:buNone/>
            </a:pPr>
            <a:r>
              <a:rPr lang="en-US" altLang="zh-TW" dirty="0"/>
              <a:t>c</a:t>
            </a:r>
            <a:r>
              <a:rPr lang="en-US" altLang="zh-TW" dirty="0" smtClean="0"/>
              <a:t>hoose to output only few y or </a:t>
            </a:r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en-US" altLang="zh-TW" dirty="0" smtClean="0"/>
              <a:t>ll y.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16" y="2702431"/>
            <a:ext cx="4551484" cy="3289894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26" y="2702430"/>
            <a:ext cx="1853651" cy="31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Detail of RNNLM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9" name="內容版面配置區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53" y="1646238"/>
            <a:ext cx="4357147" cy="43513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78110" y="1513437"/>
            <a:ext cx="1573823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718541"/>
            <a:ext cx="2183529" cy="458422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44400"/>
            <a:ext cx="2341792" cy="739204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04528"/>
            <a:ext cx="2702648" cy="927775"/>
          </a:xfrm>
          <a:prstGeom prst="rect">
            <a:avLst/>
          </a:prstGeom>
        </p:spPr>
      </p:pic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74965"/>
            <a:ext cx="3010161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RNNLM: Pros and Cons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Advantages</a:t>
            </a:r>
          </a:p>
          <a:p>
            <a:pPr lvl="1"/>
            <a:r>
              <a:rPr lang="en-US" altLang="zh-TW" dirty="0" smtClean="0"/>
              <a:t>Possible to process any length of inputs</a:t>
            </a:r>
          </a:p>
          <a:p>
            <a:pPr lvl="1"/>
            <a:r>
              <a:rPr lang="en-US" altLang="zh-TW" dirty="0" smtClean="0"/>
              <a:t>Information from many steps back is used theoretically when we compute step t.</a:t>
            </a:r>
          </a:p>
          <a:p>
            <a:pPr lvl="1"/>
            <a:r>
              <a:rPr lang="en-US" altLang="zh-TW" dirty="0" smtClean="0"/>
              <a:t>Increasing input doesn’t increase model size.</a:t>
            </a:r>
          </a:p>
          <a:p>
            <a:pPr lvl="1"/>
            <a:r>
              <a:rPr lang="en-US" altLang="zh-TW" dirty="0" smtClean="0"/>
              <a:t>Inputs are processed symmetrically since weights are applied repeatedly.</a:t>
            </a:r>
          </a:p>
          <a:p>
            <a:r>
              <a:rPr lang="en-US" altLang="zh-TW" dirty="0" smtClean="0"/>
              <a:t>Disadvantages</a:t>
            </a:r>
          </a:p>
          <a:p>
            <a:pPr lvl="1"/>
            <a:r>
              <a:rPr lang="en-US" altLang="zh-TW" dirty="0" smtClean="0"/>
              <a:t>Computational Slowly</a:t>
            </a:r>
          </a:p>
          <a:p>
            <a:pPr lvl="1"/>
            <a:r>
              <a:rPr lang="en-US" altLang="zh-TW" dirty="0" smtClean="0"/>
              <a:t>It’s hard to get the information from many steps back empirically.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0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RNNLM: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Feed the sequence of words into RNN; compute the output probability on each step t.</a:t>
            </a:r>
          </a:p>
          <a:p>
            <a:r>
              <a:rPr lang="en-US" altLang="zh-TW" dirty="0" smtClean="0"/>
              <a:t>Loss Function</a:t>
            </a:r>
          </a:p>
          <a:p>
            <a:r>
              <a:rPr lang="en-US" altLang="zh-TW" dirty="0" smtClean="0"/>
              <a:t>Average the overall loss for whole training set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4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Language Model</a:t>
            </a:r>
          </a:p>
          <a:p>
            <a:r>
              <a:rPr lang="en-US" altLang="zh-TW" dirty="0"/>
              <a:t>Unfolding Computational </a:t>
            </a:r>
            <a:r>
              <a:rPr lang="en-US" altLang="zh-TW" dirty="0" smtClean="0"/>
              <a:t>Graph</a:t>
            </a:r>
          </a:p>
          <a:p>
            <a:r>
              <a:rPr lang="en-US" altLang="zh-TW" dirty="0" smtClean="0"/>
              <a:t>RNN Introduction</a:t>
            </a:r>
          </a:p>
          <a:p>
            <a:r>
              <a:rPr lang="en-US" altLang="zh-TW" dirty="0" smtClean="0"/>
              <a:t>Back-Propagation and Loss Function</a:t>
            </a:r>
            <a:endParaRPr lang="en-US" altLang="zh-TW" dirty="0"/>
          </a:p>
          <a:p>
            <a:r>
              <a:rPr lang="en-US" altLang="zh-TW" dirty="0" smtClean="0"/>
              <a:t>Length Determination and Algorithm Complexity</a:t>
            </a:r>
          </a:p>
          <a:p>
            <a:r>
              <a:rPr lang="en-US" altLang="zh-TW" dirty="0"/>
              <a:t>Teacher Forcing </a:t>
            </a:r>
            <a:r>
              <a:rPr lang="en-US" altLang="zh-TW" dirty="0" smtClean="0"/>
              <a:t>Network</a:t>
            </a:r>
          </a:p>
          <a:p>
            <a:r>
              <a:rPr lang="en-US" altLang="zh-TW" dirty="0" smtClean="0"/>
              <a:t>Text Generation Example</a:t>
            </a:r>
          </a:p>
          <a:p>
            <a:r>
              <a:rPr lang="en-US" altLang="zh-TW" dirty="0" smtClean="0"/>
              <a:t>Model Evaluation</a:t>
            </a:r>
          </a:p>
          <a:p>
            <a:r>
              <a:rPr lang="en-US" altLang="zh-TW" smtClean="0"/>
              <a:t>RNN Examples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5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RNNLM: </a:t>
            </a:r>
            <a:r>
              <a:rPr lang="en-US" altLang="zh-TW" dirty="0"/>
              <a:t>Training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2" y="1905244"/>
            <a:ext cx="5096608" cy="409196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39915" y="5969977"/>
            <a:ext cx="369277" cy="16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95" y="2041037"/>
            <a:ext cx="5402774" cy="38586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955323" y="5653454"/>
            <a:ext cx="281354" cy="2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41329" y="5818922"/>
            <a:ext cx="281354" cy="2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6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RNNLM: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computation of gradients over entire corpus is very expensive.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Therefore: We compute only a batch sentences or a batch documents one time and repeat according to SGD.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7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Back-Propagation and </a:t>
            </a:r>
            <a:r>
              <a:rPr lang="en-US" altLang="zh-TW" dirty="0"/>
              <a:t>Loss Function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1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RNN: Backpropagation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This is called “backpropagation through time”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81" y="1573143"/>
            <a:ext cx="7011008" cy="21642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25615" y="4106008"/>
            <a:ext cx="1222131" cy="677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02723" y="4123593"/>
            <a:ext cx="2206869" cy="64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How to Calculate?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Backpropagation:</a:t>
            </a:r>
            <a:r>
              <a:rPr lang="zh-TW" altLang="en-US" dirty="0" smtClean="0"/>
              <a:t> </a:t>
            </a:r>
            <a:r>
              <a:rPr lang="en-US" altLang="zh-TW" dirty="0"/>
              <a:t>Multivariable Chain Rule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100" dirty="0" smtClean="0"/>
              <a:t> </a:t>
            </a:r>
            <a:r>
              <a:rPr lang="en-US" altLang="zh-TW" sz="1100" dirty="0" smtClean="0"/>
              <a:t>Source: </a:t>
            </a:r>
            <a:r>
              <a:rPr lang="en-US" altLang="zh-TW" sz="1100" dirty="0" smtClean="0">
                <a:hlinkClick r:id="rId2"/>
              </a:rPr>
              <a:t>https</a:t>
            </a:r>
            <a:r>
              <a:rPr lang="en-US" altLang="zh-TW" sz="1100" dirty="0">
                <a:hlinkClick r:id="rId2"/>
              </a:rPr>
              <a:t>://web.stanford.edu/class/archive/cs/cs224n/cs224n.1194/slides/cs224n-2019-lecture06-rnnlm.pdf</a:t>
            </a:r>
            <a:endParaRPr lang="zh-TW" altLang="en-US" sz="1100" dirty="0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83" y="1690688"/>
            <a:ext cx="7215554" cy="40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Backpropagation: RNN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TW" sz="2600" dirty="0" smtClean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e>
                    </m:nary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sz="26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dirty="0"/>
              </a:p>
              <a:p>
                <a:endParaRPr lang="en-US" altLang="zh-TW" sz="2600" dirty="0" smtClean="0"/>
              </a:p>
              <a:p>
                <a:r>
                  <a:rPr lang="en-US" altLang="zh-TW" dirty="0" err="1" smtClean="0">
                    <a:solidFill>
                      <a:srgbClr val="FF0000"/>
                    </a:solidFill>
                  </a:rPr>
                  <a:t>Timestep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is from t to 1.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sz="1100" dirty="0" smtClean="0"/>
                  <a:t>Source: </a:t>
                </a:r>
                <a:r>
                  <a:rPr lang="en-US" altLang="zh-TW" sz="1100" dirty="0" smtClean="0">
                    <a:hlinkClick r:id="rId2"/>
                  </a:rPr>
                  <a:t>https</a:t>
                </a:r>
                <a:r>
                  <a:rPr lang="en-US" altLang="zh-TW" sz="1100" dirty="0">
                    <a:hlinkClick r:id="rId2"/>
                  </a:rPr>
                  <a:t>://web.stanford.edu/class/archive/cs/cs224n/cs224n.1194/slides/cs224n-2019-lecture06-rnnlm.pdf</a:t>
                </a:r>
                <a:r>
                  <a:rPr lang="en-US" altLang="zh-TW" sz="1100" dirty="0" smtClean="0">
                    <a:hlinkClick r:id="rId2"/>
                  </a:rPr>
                  <a:t> </a:t>
                </a:r>
                <a:endParaRPr lang="zh-TW" altLang="en-US" sz="11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70" y="2416685"/>
            <a:ext cx="4689230" cy="26592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51386" y="2176179"/>
            <a:ext cx="984738" cy="815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6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RNN: Loss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Loss function is chosen based on the task.</a:t>
            </a:r>
          </a:p>
          <a:p>
            <a:r>
              <a:rPr lang="en-US" altLang="zh-TW" dirty="0" smtClean="0"/>
              <a:t>if task is to interpret the output of RNN as probability distribution,</a:t>
            </a:r>
          </a:p>
          <a:p>
            <a:pPr lvl="1"/>
            <a:r>
              <a:rPr lang="en-US" altLang="zh-TW" dirty="0" smtClean="0"/>
              <a:t>Cross-Entropy loss will be employed. </a:t>
            </a:r>
          </a:p>
          <a:p>
            <a:r>
              <a:rPr lang="en-US" altLang="zh-TW" dirty="0" smtClean="0"/>
              <a:t>If task is to predict the future word,</a:t>
            </a:r>
          </a:p>
          <a:p>
            <a:pPr lvl="1"/>
            <a:r>
              <a:rPr lang="en-US" altLang="zh-TW" dirty="0" smtClean="0"/>
              <a:t>The goal will be maximum log-likelihood or minimum negative log-likelihood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7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Length Determination and Algorithm </a:t>
            </a:r>
            <a:r>
              <a:rPr lang="en-US" altLang="zh-TW" dirty="0" smtClean="0"/>
              <a:t>Complexity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9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RNN: How to determine the length of sequence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Add special symbol when the output is a symbol from vocabulary (</a:t>
                </a:r>
                <a:r>
                  <a:rPr lang="en-US" altLang="zh-TW" dirty="0" err="1" smtClean="0"/>
                  <a:t>Schmidhuer</a:t>
                </a:r>
                <a:r>
                  <a:rPr lang="en-US" altLang="zh-TW" dirty="0" smtClean="0"/>
                  <a:t>, 2012)</a:t>
                </a:r>
              </a:p>
              <a:p>
                <a:r>
                  <a:rPr lang="en-US" altLang="zh-TW" dirty="0" smtClean="0"/>
                  <a:t>Add extra Bernoulli model to decide whether our model should continue or halt (better and more general)</a:t>
                </a:r>
              </a:p>
              <a:p>
                <a:r>
                  <a:rPr lang="en-US" altLang="zh-TW" dirty="0" smtClean="0"/>
                  <a:t>Add extra output to predict </a:t>
                </a:r>
                <a:r>
                  <a:rPr lang="en-US" altLang="zh-TW" dirty="0"/>
                  <a:t>the length </a:t>
                </a:r>
                <a:r>
                  <a:rPr lang="en-US" altLang="zh-TW" dirty="0" smtClean="0"/>
                  <a:t>of the sequence. The model is formularized as </a:t>
                </a:r>
                <a:r>
                  <a:rPr lang="en-US" altLang="zh-TW" dirty="0"/>
                  <a:t>follows </a:t>
                </a: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Goodfellow</a:t>
                </a:r>
                <a:r>
                  <a:rPr lang="en-US" altLang="zh-TW" dirty="0" smtClean="0"/>
                  <a:t>, 2014d)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02269" y="4109824"/>
            <a:ext cx="2672862" cy="528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37992" y="4992015"/>
            <a:ext cx="2699238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Law of Total Probability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RNN: Complexity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Forward Propagation Runtime (cannot be parallelized)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Forward </a:t>
                </a:r>
                <a:r>
                  <a:rPr lang="en-US" altLang="zh-TW" dirty="0" smtClean="0"/>
                  <a:t>Propagation Memory Cost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Backward </a:t>
                </a:r>
                <a:r>
                  <a:rPr lang="en-US" altLang="zh-TW" dirty="0"/>
                  <a:t>Propagation </a:t>
                </a:r>
                <a:r>
                  <a:rPr lang="en-US" altLang="zh-TW" dirty="0" smtClean="0"/>
                  <a:t>Runtime</a:t>
                </a:r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Parameter Complexity</a:t>
                </a:r>
              </a:p>
              <a:p>
                <a:pPr lvl="1"/>
                <a:r>
                  <a:rPr lang="en-US" altLang="zh-TW" dirty="0" smtClean="0"/>
                  <a:t>O(1)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5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Model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4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Teacher Forcing Network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9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Teacher Forcing Network: 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The network in the figure is</a:t>
            </a:r>
          </a:p>
          <a:p>
            <a:pPr lvl="1"/>
            <a:r>
              <a:rPr lang="en-US" altLang="zh-TW" dirty="0" smtClean="0"/>
              <a:t>Less powerful </a:t>
            </a:r>
          </a:p>
          <a:p>
            <a:pPr lvl="1"/>
            <a:r>
              <a:rPr lang="en-US" altLang="zh-TW" dirty="0" smtClean="0"/>
              <a:t>Cannot simulate Turing machine</a:t>
            </a:r>
          </a:p>
          <a:p>
            <a:pPr lvl="1"/>
            <a:r>
              <a:rPr lang="en-US" altLang="zh-TW" dirty="0" smtClean="0"/>
              <a:t>Can be parallelized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73" y="2520512"/>
            <a:ext cx="4053254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Teacher Forcing </a:t>
            </a:r>
            <a:r>
              <a:rPr lang="en-US" altLang="zh-TW" dirty="0" smtClean="0"/>
              <a:t>Network: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784838"/>
            <a:ext cx="10515600" cy="4392125"/>
          </a:xfrm>
        </p:spPr>
        <p:txBody>
          <a:bodyPr/>
          <a:lstStyle/>
          <a:p>
            <a:r>
              <a:rPr lang="en-US" altLang="zh-TW" sz="2400" dirty="0" smtClean="0"/>
              <a:t>Teacher Forcing: input at time t + 1 receives the ground truth output at time t.</a:t>
            </a:r>
          </a:p>
          <a:p>
            <a:r>
              <a:rPr lang="en-US" altLang="zh-TW" sz="2400" dirty="0" smtClean="0"/>
              <a:t>Goal: Maximum </a:t>
            </a:r>
            <a:r>
              <a:rPr lang="en-US" altLang="zh-TW" sz="2400" dirty="0"/>
              <a:t>L</a:t>
            </a:r>
            <a:r>
              <a:rPr lang="en-US" altLang="zh-TW" sz="2400" dirty="0" smtClean="0"/>
              <a:t>ikelihood </a:t>
            </a:r>
            <a:r>
              <a:rPr lang="en-US" altLang="zh-TW" sz="2400" dirty="0"/>
              <a:t>C</a:t>
            </a:r>
            <a:r>
              <a:rPr lang="en-US" altLang="zh-TW" sz="2400" dirty="0" smtClean="0"/>
              <a:t>riterion</a:t>
            </a:r>
          </a:p>
          <a:p>
            <a:r>
              <a:rPr lang="en-US" altLang="zh-TW" sz="2400" dirty="0" smtClean="0"/>
              <a:t>Train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6093069" y="2879421"/>
            <a:ext cx="5260731" cy="329754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Test </a:t>
            </a:r>
            <a:endParaRPr lang="zh-TW" altLang="en-US" sz="2400" dirty="0"/>
          </a:p>
        </p:txBody>
      </p:sp>
      <p:pic>
        <p:nvPicPr>
          <p:cNvPr id="10" name="內容版面配置區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48355"/>
            <a:ext cx="1512277" cy="3024555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33" y="3042139"/>
            <a:ext cx="2490697" cy="31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 Likelihood </a:t>
            </a:r>
            <a:r>
              <a:rPr lang="en-US" altLang="zh-TW" dirty="0" smtClean="0"/>
              <a:t>Criterion: 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Suppose t = 2, the likelihood criterion is as follows.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內容版面配置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5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Teacher Forcing </a:t>
            </a:r>
            <a:r>
              <a:rPr lang="en-US" altLang="zh-TW" dirty="0" smtClean="0"/>
              <a:t>Network: Disadvantages &amp; 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Disadvantage</a:t>
            </a:r>
          </a:p>
          <a:p>
            <a:pPr lvl="1"/>
            <a:r>
              <a:rPr lang="en-US" altLang="zh-TW" dirty="0" smtClean="0"/>
              <a:t>Limitation arises when network is close-loop (e.g. generation model)</a:t>
            </a:r>
          </a:p>
          <a:p>
            <a:r>
              <a:rPr lang="en-US" altLang="zh-TW" dirty="0" smtClean="0"/>
              <a:t>Solutions </a:t>
            </a:r>
          </a:p>
          <a:p>
            <a:pPr lvl="1"/>
            <a:r>
              <a:rPr lang="en-US" altLang="zh-TW" dirty="0" smtClean="0"/>
              <a:t>Train both teacher-forced (ground-truth) network and free-running (predicted) network</a:t>
            </a:r>
          </a:p>
          <a:p>
            <a:pPr lvl="1"/>
            <a:r>
              <a:rPr lang="en-US" altLang="zh-TW" dirty="0" smtClean="0"/>
              <a:t>Randomly choose generated value or actual value (</a:t>
            </a:r>
            <a:r>
              <a:rPr lang="en-US" altLang="zh-TW" dirty="0" err="1" smtClean="0"/>
              <a:t>Bengio</a:t>
            </a:r>
            <a:r>
              <a:rPr lang="en-US" altLang="zh-TW" dirty="0" smtClean="0"/>
              <a:t> et al., 2015b)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0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 Generation Example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8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RNNLM: Text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RNNLM can be used to generate text which is similar to n-gram model. </a:t>
            </a:r>
          </a:p>
          <a:p>
            <a:r>
              <a:rPr lang="en-US" altLang="zh-TW" dirty="0" smtClean="0"/>
              <a:t>The output is the input of next step.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74" y="2861022"/>
            <a:ext cx="5067052" cy="31333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20408" y="5811715"/>
            <a:ext cx="474784" cy="365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2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RNNLM trained on Obama Speech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Fluent but difficult to read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000" dirty="0" smtClean="0"/>
              <a:t>Source: </a:t>
            </a:r>
            <a:r>
              <a:rPr lang="en-US" altLang="zh-TW" sz="1000" dirty="0" smtClean="0">
                <a:hlinkClick r:id="rId2"/>
              </a:rPr>
              <a:t>https</a:t>
            </a:r>
            <a:r>
              <a:rPr lang="en-US" altLang="zh-TW" sz="1000" dirty="0">
                <a:hlinkClick r:id="rId2"/>
              </a:rPr>
              <a:t>://medium.com/@samim/obama-rnn-machine-generated-political-speeches-c8abd18a2ea0</a:t>
            </a:r>
            <a:endParaRPr lang="en-US" altLang="zh-TW" sz="1000" dirty="0"/>
          </a:p>
          <a:p>
            <a:endParaRPr lang="zh-TW" altLang="en-US" sz="1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1" y="3182818"/>
            <a:ext cx="8525669" cy="23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RNNLM trained </a:t>
            </a:r>
            <a:r>
              <a:rPr lang="en-US" altLang="zh-TW" dirty="0" smtClean="0"/>
              <a:t>on Harry Potter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Have the characteristic’s name but still difficult to read. It has run-on sentences.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000" dirty="0" smtClean="0"/>
              <a:t>Source: </a:t>
            </a:r>
            <a:r>
              <a:rPr lang="en-US" altLang="zh-TW" sz="1000" dirty="0" smtClean="0">
                <a:hlinkClick r:id="rId2"/>
              </a:rPr>
              <a:t>https</a:t>
            </a:r>
            <a:r>
              <a:rPr lang="en-US" altLang="zh-TW" sz="1000" dirty="0">
                <a:hlinkClick r:id="rId2"/>
              </a:rPr>
              <a:t>://medium.com/deep-writing/harry-potter-written-by-artificial-intelligence-8a9431803da6</a:t>
            </a:r>
            <a:endParaRPr lang="en-US" altLang="zh-TW" sz="10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13" y="2747188"/>
            <a:ext cx="8603618" cy="28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RNNLM trained on </a:t>
            </a:r>
            <a:r>
              <a:rPr lang="en-US" altLang="zh-TW" dirty="0" smtClean="0"/>
              <a:t>Recipes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This is quite challenging.</a:t>
            </a:r>
          </a:p>
          <a:p>
            <a:r>
              <a:rPr lang="en-US" altLang="zh-TW" dirty="0" smtClean="0"/>
              <a:t>Still fluent but nonsensical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000" dirty="0" smtClean="0"/>
              <a:t>Source: </a:t>
            </a:r>
            <a:r>
              <a:rPr lang="en-US" altLang="zh-TW" sz="1000" dirty="0" smtClean="0">
                <a:hlinkClick r:id="rId2"/>
              </a:rPr>
              <a:t>https</a:t>
            </a:r>
            <a:r>
              <a:rPr lang="en-US" altLang="zh-TW" sz="1000" dirty="0">
                <a:hlinkClick r:id="rId2"/>
              </a:rPr>
              <a:t>://gist.github.com/nylki/1efbaa36635956d35bcc</a:t>
            </a:r>
            <a:endParaRPr lang="en-US" altLang="zh-TW" sz="10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0501"/>
            <a:ext cx="4018571" cy="1613768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2" y="4354269"/>
            <a:ext cx="7856901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 of Recurrent Neural Network (RNN)</a:t>
            </a:r>
          </a:p>
          <a:p>
            <a:pPr lvl="1"/>
            <a:r>
              <a:rPr lang="en-US" altLang="zh-TW" dirty="0" smtClean="0"/>
              <a:t>Language Model</a:t>
            </a:r>
          </a:p>
          <a:p>
            <a:r>
              <a:rPr lang="en-US" altLang="zh-TW" dirty="0" smtClean="0"/>
              <a:t>Today will start from language model.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3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RNNLM trained </a:t>
            </a:r>
            <a:r>
              <a:rPr lang="en-US" altLang="zh-TW" dirty="0" smtClean="0"/>
              <a:t>on Paint Color Name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character </a:t>
            </a:r>
            <a:r>
              <a:rPr lang="en-US" altLang="zh-TW" dirty="0" smtClean="0"/>
              <a:t>lever RNNLM</a:t>
            </a:r>
          </a:p>
          <a:p>
            <a:r>
              <a:rPr lang="en-US" altLang="zh-TW" dirty="0" smtClean="0"/>
              <a:t>Trained by using RGB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sz="1000" dirty="0"/>
              <a:t>https://aiweirdness.com/post/160776374467/new-paint-colors-invented-by-neural-network</a:t>
            </a:r>
            <a:endParaRPr lang="zh-TW" altLang="en-US" sz="1000" dirty="0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94" y="2707404"/>
            <a:ext cx="6621706" cy="30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RNNLM: Warning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training examples may be hand-selected or edited by human. </a:t>
            </a:r>
          </a:p>
          <a:p>
            <a:r>
              <a:rPr lang="en-US" altLang="zh-TW" dirty="0" smtClean="0"/>
              <a:t>Therefore</a:t>
            </a:r>
            <a:r>
              <a:rPr lang="en-US" altLang="zh-TW" dirty="0"/>
              <a:t>:</a:t>
            </a:r>
            <a:r>
              <a:rPr lang="en-US" altLang="zh-TW" dirty="0" smtClean="0"/>
              <a:t> </a:t>
            </a:r>
            <a:r>
              <a:rPr lang="en-US" altLang="zh-TW" dirty="0"/>
              <a:t>T</a:t>
            </a:r>
            <a:r>
              <a:rPr lang="en-US" altLang="zh-TW" dirty="0" smtClean="0"/>
              <a:t>he sentences generated by language model may be fake.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1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Evaluation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Model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Perplexity is the evaluation metric for language model.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𝑝𝑒𝑟𝑝𝑙𝑒𝑥𝑖𝑡𝑦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+1)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func>
                          </m:e>
                        </m:nary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Lower perplexity is better.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7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RNNs have greatly improved perplexity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000" dirty="0"/>
              <a:t>https://research.fb.com/building-an-efficient-neural-language-model-over-a-billion-words/ </a:t>
            </a:r>
            <a:endParaRPr lang="zh-TW" altLang="en-US" sz="1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3" y="2251608"/>
            <a:ext cx="7648423" cy="29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 Examples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2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is Language Model important?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Language Model is a benchmark task so it can help us understand how well the computer understands human language.</a:t>
            </a:r>
          </a:p>
          <a:p>
            <a:r>
              <a:rPr lang="en-US" altLang="zh-TW" dirty="0" smtClean="0"/>
              <a:t>Language Model is involved in many NLP tasks. E.g. </a:t>
            </a:r>
          </a:p>
          <a:p>
            <a:pPr lvl="1"/>
            <a:r>
              <a:rPr lang="en-US" altLang="zh-TW" dirty="0"/>
              <a:t>Predictive typing</a:t>
            </a:r>
          </a:p>
          <a:p>
            <a:pPr lvl="1"/>
            <a:r>
              <a:rPr lang="en-US" altLang="zh-TW" dirty="0" smtClean="0"/>
              <a:t>Speech recognition</a:t>
            </a:r>
            <a:endParaRPr lang="en-US" altLang="zh-TW" dirty="0"/>
          </a:p>
          <a:p>
            <a:pPr lvl="1"/>
            <a:r>
              <a:rPr lang="en-US" altLang="zh-TW" dirty="0" smtClean="0"/>
              <a:t>Handwriting </a:t>
            </a:r>
            <a:r>
              <a:rPr lang="en-US" altLang="zh-TW" dirty="0"/>
              <a:t>recognition</a:t>
            </a:r>
          </a:p>
          <a:p>
            <a:pPr lvl="1"/>
            <a:r>
              <a:rPr lang="en-US" altLang="zh-TW" dirty="0" smtClean="0"/>
              <a:t>Spelling/grammar </a:t>
            </a:r>
            <a:r>
              <a:rPr lang="en-US" altLang="zh-TW" dirty="0"/>
              <a:t>correction</a:t>
            </a:r>
          </a:p>
          <a:p>
            <a:pPr lvl="1"/>
            <a:r>
              <a:rPr lang="en-US" altLang="zh-TW" dirty="0" smtClean="0"/>
              <a:t>Authorship </a:t>
            </a:r>
            <a:r>
              <a:rPr lang="en-US" altLang="zh-TW" dirty="0"/>
              <a:t>identification</a:t>
            </a:r>
          </a:p>
          <a:p>
            <a:pPr lvl="1"/>
            <a:r>
              <a:rPr lang="en-US" altLang="zh-TW" dirty="0" smtClean="0"/>
              <a:t>Machine </a:t>
            </a:r>
            <a:r>
              <a:rPr lang="en-US" altLang="zh-TW" dirty="0"/>
              <a:t>translation</a:t>
            </a:r>
          </a:p>
          <a:p>
            <a:pPr lvl="1"/>
            <a:r>
              <a:rPr lang="en-US" altLang="zh-TW" dirty="0" smtClean="0"/>
              <a:t>Summarization</a:t>
            </a:r>
            <a:endParaRPr lang="en-US" altLang="zh-TW" dirty="0"/>
          </a:p>
          <a:p>
            <a:pPr lvl="1"/>
            <a:r>
              <a:rPr lang="en-US" altLang="zh-TW" dirty="0" smtClean="0"/>
              <a:t>Dialogue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 for Tagging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E.g. Part-of-Speech, Name Entity Recognition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09" y="3032975"/>
            <a:ext cx="7720852" cy="35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 for Sentence 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e.g. Sentiment Classification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How to choose encoding?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Final Hidden State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Element-wise max or mean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41" y="4169325"/>
            <a:ext cx="7068460" cy="209733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47" y="2053340"/>
            <a:ext cx="2620730" cy="18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 for Encoder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59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838200" y="1774642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QA System, Machine Translation etc. </a:t>
            </a:r>
            <a:endParaRPr lang="zh-TW" altLang="en-US" dirty="0"/>
          </a:p>
        </p:txBody>
      </p:sp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9" y="4190481"/>
            <a:ext cx="3232638" cy="1705128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06" y="2506315"/>
            <a:ext cx="4160881" cy="1684166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71" y="4182283"/>
            <a:ext cx="2377646" cy="1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Model: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prediction of next word called </a:t>
            </a:r>
            <a:r>
              <a:rPr lang="en-US" altLang="zh-TW" dirty="0" smtClean="0">
                <a:solidFill>
                  <a:srgbClr val="FF0000"/>
                </a:solidFill>
              </a:rPr>
              <a:t>language model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台灣有很多 </a:t>
            </a:r>
            <a:r>
              <a:rPr lang="en-US" altLang="zh-TW" dirty="0" smtClean="0"/>
              <a:t>_____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And many words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55477" y="2905001"/>
            <a:ext cx="1573823" cy="55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美食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55476" y="4261334"/>
            <a:ext cx="1573823" cy="55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</a:t>
            </a:r>
            <a:r>
              <a:rPr lang="zh-TW" altLang="en-US" dirty="0"/>
              <a:t>校</a:t>
            </a:r>
          </a:p>
        </p:txBody>
      </p:sp>
    </p:spTree>
    <p:extLst>
      <p:ext uri="{BB962C8B-B14F-4D97-AF65-F5344CB8AC3E}">
        <p14:creationId xmlns:p14="http://schemas.microsoft.com/office/powerpoint/2010/main" val="28836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RNN for Text Generation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60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838200" y="1775528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Speech Recognition, Machine </a:t>
            </a:r>
            <a:r>
              <a:rPr lang="en-US" altLang="zh-TW" smtClean="0"/>
              <a:t>Translation etc.</a:t>
            </a:r>
            <a:endParaRPr lang="zh-TW" altLang="en-US" dirty="0"/>
          </a:p>
        </p:txBody>
      </p:sp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92" y="2584717"/>
            <a:ext cx="7076225" cy="3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task of describing image by using natural language.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69" y="2968969"/>
            <a:ext cx="9707261" cy="27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Examples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5" y="1970115"/>
            <a:ext cx="3482196" cy="330846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62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66" y="1970114"/>
            <a:ext cx="4307048" cy="3308467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70114"/>
            <a:ext cx="2883331" cy="32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Manning et al., CS224n Natural Language Processing with Deep Learning, Stanford </a:t>
            </a:r>
            <a:r>
              <a:rPr lang="en-US" altLang="zh-TW" sz="2000" dirty="0" smtClean="0"/>
              <a:t>University</a:t>
            </a:r>
          </a:p>
          <a:p>
            <a:r>
              <a:rPr lang="en-US" altLang="zh-TW" sz="2000" dirty="0" err="1"/>
              <a:t>Goodfellow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et al., Deep Learning Books, Online Version</a:t>
            </a:r>
          </a:p>
          <a:p>
            <a:r>
              <a:rPr lang="en-US" altLang="zh-TW" sz="2000" dirty="0" err="1"/>
              <a:t>Karpathy</a:t>
            </a:r>
            <a:r>
              <a:rPr lang="en-US" altLang="zh-TW" sz="2000" dirty="0"/>
              <a:t> and Li, Deep Visual-Semantic Alignments for Generating Image Descriptions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>
                <a:hlinkClick r:id="rId2"/>
              </a:rPr>
              <a:t>The </a:t>
            </a:r>
            <a:r>
              <a:rPr lang="en-US" altLang="zh-TW" sz="2000" dirty="0">
                <a:hlinkClick r:id="rId2"/>
              </a:rPr>
              <a:t>Unreasonable Effectiveness of Recurrent Neural </a:t>
            </a:r>
            <a:r>
              <a:rPr lang="en-US" altLang="zh-TW" sz="2000" dirty="0" smtClean="0">
                <a:hlinkClick r:id="rId2"/>
              </a:rPr>
              <a:t>Networks</a:t>
            </a:r>
            <a:endParaRPr lang="en-US" altLang="zh-TW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Model: Formal Definition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Let’s say we have a sequence of word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dirty="0" smtClean="0"/>
                  <a:t>and we need to compute the probability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which is next word.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TW" dirty="0" smtClean="0"/>
                  <a:t>comes from all sets of vocabularies.</a:t>
                </a:r>
              </a:p>
              <a:p>
                <a:r>
                  <a:rPr lang="en-US" altLang="zh-TW" dirty="0" smtClean="0"/>
                  <a:t>The computation of the probability of next word is called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language model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2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Language model can also assign probability to a piece of text.</a:t>
                </a:r>
              </a:p>
              <a:p>
                <a:r>
                  <a:rPr lang="en-US" altLang="zh-TW" dirty="0" smtClean="0"/>
                  <a:t>Suppose we have a piece of text,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, then our the probability of this text will be as follows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∗…∗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24654" y="3516923"/>
            <a:ext cx="2373923" cy="580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9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model is everywhere and every day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54F7-685B-4C5C-BB4F-EFA47CEECD6E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40" t="5035" r="69111" b="66429"/>
          <a:stretch/>
        </p:blipFill>
        <p:spPr>
          <a:xfrm>
            <a:off x="660513" y="1925711"/>
            <a:ext cx="3547904" cy="2866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10176" t="4633" r="68858" b="57428"/>
          <a:stretch/>
        </p:blipFill>
        <p:spPr>
          <a:xfrm>
            <a:off x="4575264" y="1971385"/>
            <a:ext cx="2727961" cy="27752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10177" t="4018" r="62051" b="42780"/>
          <a:stretch/>
        </p:blipFill>
        <p:spPr>
          <a:xfrm>
            <a:off x="7946991" y="1925711"/>
            <a:ext cx="3613638" cy="38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1978</Words>
  <Application>Microsoft Office PowerPoint</Application>
  <PresentationFormat>寬螢幕</PresentationFormat>
  <Paragraphs>552</Paragraphs>
  <Slides>63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9" baseType="lpstr">
      <vt:lpstr>新細明體</vt:lpstr>
      <vt:lpstr>Arial</vt:lpstr>
      <vt:lpstr>Calibri</vt:lpstr>
      <vt:lpstr>Calibri Light</vt:lpstr>
      <vt:lpstr>Cambria Math</vt:lpstr>
      <vt:lpstr>Office 佈景主題</vt:lpstr>
      <vt:lpstr>Recurrent Neural Networks and Language Models</vt:lpstr>
      <vt:lpstr>Course Outline</vt:lpstr>
      <vt:lpstr>Today’s Agenda</vt:lpstr>
      <vt:lpstr>Language Model</vt:lpstr>
      <vt:lpstr>Overview</vt:lpstr>
      <vt:lpstr>Language Model: Introduction</vt:lpstr>
      <vt:lpstr>Language Model: Formal Definition</vt:lpstr>
      <vt:lpstr>Language Model</vt:lpstr>
      <vt:lpstr>Language model is everywhere and every day</vt:lpstr>
      <vt:lpstr>N-gram Language Model</vt:lpstr>
      <vt:lpstr>N-gram Language Model: Problems</vt:lpstr>
      <vt:lpstr>N-Gram Model in Practice: Reuters Corpus</vt:lpstr>
      <vt:lpstr>Tri-Gram Language Model: Text Generation</vt:lpstr>
      <vt:lpstr>Tri-Gram Language Model: Text Generation</vt:lpstr>
      <vt:lpstr>Tri-Gram Language Model: Text Generation</vt:lpstr>
      <vt:lpstr>Neural Language Model: Fixed-Window</vt:lpstr>
      <vt:lpstr>Fixed-Window: Pros and Cons</vt:lpstr>
      <vt:lpstr>Unfolding Computational Graph</vt:lpstr>
      <vt:lpstr>Unfolding Computational Graph</vt:lpstr>
      <vt:lpstr>Advantages of Unfolded Process</vt:lpstr>
      <vt:lpstr>Comparison of Recurrent and Unrolled Graph</vt:lpstr>
      <vt:lpstr>RNN Introduction</vt:lpstr>
      <vt:lpstr>RNN Design Patterns</vt:lpstr>
      <vt:lpstr>RNN Design Patterns</vt:lpstr>
      <vt:lpstr>RNN Overview</vt:lpstr>
      <vt:lpstr>Recurrent Neural Network (RNN)</vt:lpstr>
      <vt:lpstr>Detail of RNNLM</vt:lpstr>
      <vt:lpstr>RNNLM: Pros and Cons</vt:lpstr>
      <vt:lpstr>RNNLM: Training</vt:lpstr>
      <vt:lpstr>RNNLM: Training</vt:lpstr>
      <vt:lpstr>RNNLM: Training</vt:lpstr>
      <vt:lpstr>Back-Propagation and Loss Function</vt:lpstr>
      <vt:lpstr>RNN: Backpropagation</vt:lpstr>
      <vt:lpstr>Backpropagation: Multivariable Chain Rule</vt:lpstr>
      <vt:lpstr>Backpropagation: RNN</vt:lpstr>
      <vt:lpstr>RNN: Loss Function</vt:lpstr>
      <vt:lpstr>Length Determination and Algorithm Complexity</vt:lpstr>
      <vt:lpstr>RNN: How to determine the length of sequence</vt:lpstr>
      <vt:lpstr>RNN: Complexity</vt:lpstr>
      <vt:lpstr>Teacher Forcing Network</vt:lpstr>
      <vt:lpstr>Teacher Forcing Network: Motivation</vt:lpstr>
      <vt:lpstr>Teacher Forcing Network: Introduction</vt:lpstr>
      <vt:lpstr>Maximum Likelihood Criterion: Example</vt:lpstr>
      <vt:lpstr>Teacher Forcing Network: Disadvantages &amp; Solution</vt:lpstr>
      <vt:lpstr>Text Generation Example</vt:lpstr>
      <vt:lpstr>RNNLM: Text Generation</vt:lpstr>
      <vt:lpstr>RNNLM trained on Obama Speech</vt:lpstr>
      <vt:lpstr>RNNLM trained on Harry Potter</vt:lpstr>
      <vt:lpstr>RNNLM trained on Recipes</vt:lpstr>
      <vt:lpstr>RNNLM trained on Paint Color Name</vt:lpstr>
      <vt:lpstr>RNNLM: Warning</vt:lpstr>
      <vt:lpstr>Model Evaluation</vt:lpstr>
      <vt:lpstr>Language Model Evaluation</vt:lpstr>
      <vt:lpstr>RNNs have greatly improved perplexity</vt:lpstr>
      <vt:lpstr>RNN Examples</vt:lpstr>
      <vt:lpstr>Why is Language Model important?</vt:lpstr>
      <vt:lpstr>RNN for Tagging</vt:lpstr>
      <vt:lpstr>RNN for Sentence Classification</vt:lpstr>
      <vt:lpstr>RNN for Encoder</vt:lpstr>
      <vt:lpstr>RNN for Text Generation</vt:lpstr>
      <vt:lpstr>Image Captioning</vt:lpstr>
      <vt:lpstr>Fun Examples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Recurrent Neural Networks and Language Models</dc:title>
  <dc:creator>Chia-Yi Su</dc:creator>
  <cp:lastModifiedBy>Su, Ian</cp:lastModifiedBy>
  <cp:revision>300</cp:revision>
  <dcterms:created xsi:type="dcterms:W3CDTF">2020-03-02T13:54:16Z</dcterms:created>
  <dcterms:modified xsi:type="dcterms:W3CDTF">2022-04-29T08:09:54Z</dcterms:modified>
</cp:coreProperties>
</file>