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320" r:id="rId3"/>
    <p:sldId id="257" r:id="rId4"/>
    <p:sldId id="322" r:id="rId5"/>
    <p:sldId id="260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312" r:id="rId24"/>
    <p:sldId id="295" r:id="rId25"/>
    <p:sldId id="296" r:id="rId26"/>
    <p:sldId id="297" r:id="rId27"/>
    <p:sldId id="298" r:id="rId28"/>
    <p:sldId id="299" r:id="rId29"/>
    <p:sldId id="323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8" r:id="rId38"/>
    <p:sldId id="309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344" r:id="rId60"/>
    <p:sldId id="345" r:id="rId61"/>
    <p:sldId id="346" r:id="rId62"/>
    <p:sldId id="347" r:id="rId63"/>
    <p:sldId id="348" r:id="rId64"/>
    <p:sldId id="349" r:id="rId65"/>
    <p:sldId id="350" r:id="rId66"/>
    <p:sldId id="351" r:id="rId67"/>
    <p:sldId id="352" r:id="rId68"/>
    <p:sldId id="353" r:id="rId69"/>
    <p:sldId id="354" r:id="rId70"/>
    <p:sldId id="355" r:id="rId71"/>
    <p:sldId id="356" r:id="rId72"/>
    <p:sldId id="357" r:id="rId73"/>
    <p:sldId id="358" r:id="rId74"/>
    <p:sldId id="259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AF2DF-0CF6-4187-9B74-2F937ECCF9AF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5A9A2-2A17-489D-A724-7112ECE6E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80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96E10-7D6D-45E5-8F44-FE54EA59BFD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CDCDB-0B8A-4948-851E-1AB70E44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8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813"/>
            <a:ext cx="1841152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2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3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7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41152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4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1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5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3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5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9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2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F0173-716E-4023-BC1A-DD1454C1C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8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Machine Translation, Seq2Seq,  Attention, and Transformer</a:t>
            </a:r>
            <a:endParaRPr 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Chia-Yi </a:t>
            </a:r>
            <a:r>
              <a:rPr lang="en-US" altLang="zh-TW" dirty="0"/>
              <a:t>Su</a:t>
            </a:r>
          </a:p>
          <a:p>
            <a:r>
              <a:rPr lang="en-US" altLang="zh-TW" dirty="0" smtClean="0"/>
              <a:t>Department </a:t>
            </a:r>
            <a:r>
              <a:rPr lang="en-US" altLang="zh-TW" dirty="0"/>
              <a:t>of Electronic Engineering</a:t>
            </a:r>
          </a:p>
          <a:p>
            <a:r>
              <a:rPr lang="en-US" altLang="zh-TW" dirty="0"/>
              <a:t>National Kaohsiung University of Science and </a:t>
            </a:r>
            <a:r>
              <a:rPr lang="en-US" altLang="zh-TW" dirty="0" smtClean="0"/>
              <a:t>Technology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NMT: </a:t>
            </a:r>
            <a:r>
              <a:rPr lang="en-US" altLang="zh-TW" dirty="0"/>
              <a:t>Sequence-to-Sequence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Seq2seq is an example of conditional language model.</a:t>
                </a:r>
              </a:p>
              <a:p>
                <a:pPr lvl="1"/>
                <a:r>
                  <a:rPr lang="en-US" altLang="zh-TW" dirty="0" smtClean="0"/>
                  <a:t>Language model: next words of target sentence y are predicted.</a:t>
                </a:r>
              </a:p>
              <a:p>
                <a:pPr lvl="1"/>
                <a:r>
                  <a:rPr lang="en-US" altLang="zh-TW" dirty="0"/>
                  <a:t>C</a:t>
                </a:r>
                <a:r>
                  <a:rPr lang="en-US" altLang="zh-TW" dirty="0" smtClean="0"/>
                  <a:t>onditional: predictions are conditioned on source sentence</a:t>
                </a:r>
              </a:p>
              <a:p>
                <a:r>
                  <a:rPr lang="en-US" altLang="zh-TW" dirty="0" smtClean="0"/>
                  <a:t>NMT directly calculates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altLang="zh-TW" i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altLang="zh-TW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i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altLang="zh-TW" i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TW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Question: How to train a NMT model?</a:t>
                </a:r>
              </a:p>
              <a:p>
                <a:r>
                  <a:rPr lang="en-US" altLang="zh-TW" dirty="0" smtClean="0"/>
                  <a:t>Answer: Get a big parallel corpus…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NMT: Training Steps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" r="929"/>
          <a:stretch/>
        </p:blipFill>
        <p:spPr>
          <a:xfrm>
            <a:off x="681016" y="1538652"/>
            <a:ext cx="8005783" cy="4312995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11</a:t>
            </a:fld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686799" y="2294793"/>
            <a:ext cx="2919047" cy="569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Seq2seq is optimized as a single system.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686799" y="3368918"/>
            <a:ext cx="2919047" cy="569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Backpropagation operates end-to-end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27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Greedy Decoding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now, our decoder generates the target sentence by taking </a:t>
            </a:r>
            <a:r>
              <a:rPr lang="en-US" altLang="zh-TW" dirty="0" err="1" smtClean="0"/>
              <a:t>argmax</a:t>
            </a:r>
            <a:r>
              <a:rPr lang="en-US" altLang="zh-TW" dirty="0" smtClean="0"/>
              <a:t> on each step of decoder.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This method is called greedy decoding.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12</a:t>
            </a:fld>
            <a:endParaRPr 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92" y="2436227"/>
            <a:ext cx="3775020" cy="244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Greedy </a:t>
            </a:r>
            <a:r>
              <a:rPr lang="en-US" altLang="zh-TW" dirty="0" smtClean="0"/>
              <a:t>Decoding: Problems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No way to undo</a:t>
            </a:r>
          </a:p>
          <a:p>
            <a:pPr lvl="1"/>
            <a:r>
              <a:rPr lang="en-US" altLang="zh-TW" dirty="0" smtClean="0"/>
              <a:t>Input: </a:t>
            </a:r>
            <a:r>
              <a:rPr lang="zh-TW" altLang="en-US" dirty="0" smtClean="0"/>
              <a:t>我就讀高雄科技大學。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</a:t>
            </a:r>
          </a:p>
          <a:p>
            <a:pPr lvl="1"/>
            <a:r>
              <a:rPr lang="en-US" altLang="zh-TW" dirty="0" smtClean="0"/>
              <a:t>I study</a:t>
            </a:r>
          </a:p>
          <a:p>
            <a:pPr lvl="1"/>
            <a:r>
              <a:rPr lang="en-US" altLang="zh-TW" dirty="0" smtClean="0"/>
              <a:t>I study and </a:t>
            </a:r>
            <a:r>
              <a:rPr lang="en-US" altLang="zh-TW" dirty="0" smtClean="0">
                <a:solidFill>
                  <a:srgbClr val="FF0000"/>
                </a:solidFill>
              </a:rPr>
              <a:t>(an error occurs)</a:t>
            </a:r>
          </a:p>
          <a:p>
            <a:r>
              <a:rPr lang="en-US" altLang="zh-TW" dirty="0" smtClean="0"/>
              <a:t>How to fix?</a:t>
            </a:r>
          </a:p>
          <a:p>
            <a:pPr lvl="1"/>
            <a:r>
              <a:rPr lang="en-US" altLang="zh-TW" dirty="0" smtClean="0"/>
              <a:t>Beam Search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Exhaustive Search Decoding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Our goal is to find a translation y which maximizes the following probability.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We could try computing all possible sequence y</a:t>
                </a:r>
              </a:p>
              <a:p>
                <a:pPr lvl="1"/>
                <a:r>
                  <a:rPr lang="en-US" altLang="zh-TW" dirty="0" smtClean="0"/>
                  <a:t>This means we try to search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 smtClean="0"/>
                  <a:t>possible partial translation</a:t>
                </a:r>
              </a:p>
              <a:p>
                <a:pPr lvl="1"/>
                <a:r>
                  <a:rPr lang="en-US" altLang="zh-TW" dirty="0" smtClean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 smtClean="0"/>
                  <a:t>) is extremely expensive computation.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Beam Search Decoding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On each steps of decoder, only k most probable partial translations are tracked which we called hypothesis.</a:t>
                </a:r>
              </a:p>
              <a:p>
                <a:pPr lvl="1"/>
                <a:r>
                  <a:rPr lang="en-US" altLang="zh-TW" dirty="0"/>
                  <a:t>k</a:t>
                </a:r>
                <a:r>
                  <a:rPr lang="en-US" altLang="zh-TW" dirty="0" smtClean="0"/>
                  <a:t> is the beam size</a:t>
                </a:r>
              </a:p>
              <a:p>
                <a:pPr lvl="1"/>
                <a:r>
                  <a:rPr lang="en-US" altLang="zh-TW" dirty="0" smtClean="0"/>
                  <a:t>It’s around 5 to 10 in practice.</a:t>
                </a:r>
              </a:p>
              <a:p>
                <a:r>
                  <a:rPr lang="en-US" altLang="zh-TW" dirty="0" smtClean="0"/>
                  <a:t>A score of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/>
                  <a:t> is its log probability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Scores(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⁡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𝐿𝑀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|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⁡ 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𝐿𝑀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altLang="zh-TW" b="0" dirty="0" smtClean="0"/>
              </a:p>
              <a:p>
                <a:pPr lvl="1"/>
                <a:r>
                  <a:rPr lang="en-US" altLang="zh-TW" dirty="0" smtClean="0"/>
                  <a:t>Scores are all negative, and higher score is better.</a:t>
                </a:r>
              </a:p>
              <a:p>
                <a:pPr lvl="1"/>
                <a:r>
                  <a:rPr lang="en-US" altLang="zh-TW" dirty="0" smtClean="0"/>
                  <a:t>We search for high score hypothesis and track top k on each steps.</a:t>
                </a:r>
              </a:p>
              <a:p>
                <a:r>
                  <a:rPr lang="en-US" altLang="zh-TW" dirty="0" smtClean="0"/>
                  <a:t>It does not guarantee to find optimal solution.</a:t>
                </a:r>
              </a:p>
              <a:p>
                <a:r>
                  <a:rPr lang="en-US" altLang="zh-TW" dirty="0" smtClean="0"/>
                  <a:t>However: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it’s much more efficient.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Beam Search Decoding: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Beam size =2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16</a:t>
            </a:fld>
            <a:endParaRPr 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09" y="2176116"/>
            <a:ext cx="7773074" cy="40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Beam Search </a:t>
            </a:r>
            <a:r>
              <a:rPr lang="en-US" altLang="zh-TW" dirty="0" smtClean="0"/>
              <a:t>Decoding: </a:t>
            </a:r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Beam size =2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17</a:t>
            </a:fld>
            <a:endParaRPr 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95" y="2180226"/>
            <a:ext cx="7637390" cy="392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Beam Search Decoding: Stopping Criterion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Model is usually decoded until it produces a &lt;END&gt; token in greedy decoding.</a:t>
            </a:r>
          </a:p>
          <a:p>
            <a:pPr lvl="1"/>
            <a:r>
              <a:rPr lang="en-US" altLang="zh-TW" dirty="0" smtClean="0"/>
              <a:t>E.g. &lt;START&gt; I study at NKUST &lt;END&gt;</a:t>
            </a:r>
          </a:p>
          <a:p>
            <a:r>
              <a:rPr lang="en-US" altLang="zh-TW" dirty="0" smtClean="0"/>
              <a:t>Different hypothesis may produce &lt;END&gt; tokens on different </a:t>
            </a:r>
            <a:r>
              <a:rPr lang="en-US" altLang="zh-TW" dirty="0" err="1" smtClean="0"/>
              <a:t>timestep</a:t>
            </a:r>
            <a:r>
              <a:rPr lang="en-US" altLang="zh-TW" dirty="0" smtClean="0"/>
              <a:t> in beam search decoding.</a:t>
            </a:r>
          </a:p>
          <a:p>
            <a:pPr lvl="1"/>
            <a:r>
              <a:rPr lang="en-US" altLang="zh-TW" dirty="0" smtClean="0"/>
              <a:t>When the hypothesis produces &lt;END&gt;, that hypothesis is complete.</a:t>
            </a:r>
          </a:p>
          <a:p>
            <a:pPr lvl="1"/>
            <a:r>
              <a:rPr lang="en-US" altLang="zh-TW" dirty="0" smtClean="0"/>
              <a:t>Place it aside, and continue exploding different hypothesis.</a:t>
            </a:r>
          </a:p>
          <a:p>
            <a:r>
              <a:rPr lang="en-US" altLang="zh-TW" dirty="0" smtClean="0"/>
              <a:t>The beam search is continued until, </a:t>
            </a:r>
          </a:p>
          <a:p>
            <a:pPr lvl="1"/>
            <a:r>
              <a:rPr lang="en-US" altLang="zh-TW" dirty="0" smtClean="0"/>
              <a:t>We reach </a:t>
            </a:r>
            <a:r>
              <a:rPr lang="en-US" altLang="zh-TW" dirty="0" err="1" smtClean="0"/>
              <a:t>timestep</a:t>
            </a:r>
            <a:r>
              <a:rPr lang="en-US" altLang="zh-TW" dirty="0" smtClean="0"/>
              <a:t> T, where T is pre-defined.</a:t>
            </a:r>
          </a:p>
          <a:p>
            <a:pPr lvl="1"/>
            <a:r>
              <a:rPr lang="en-US" altLang="zh-TW" dirty="0" smtClean="0"/>
              <a:t>We have at least n completed hypothesis, where n is pre-defined as well.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Beam Search </a:t>
            </a:r>
            <a:r>
              <a:rPr lang="en-US" altLang="zh-TW" dirty="0" smtClean="0"/>
              <a:t>Decoding: Wrap up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We have a list of completed hypotheses.</a:t>
                </a:r>
              </a:p>
              <a:p>
                <a:r>
                  <a:rPr lang="en-US" altLang="zh-TW" dirty="0" smtClean="0"/>
                  <a:t>How to select top one with highest score?</a:t>
                </a:r>
              </a:p>
              <a:p>
                <a:r>
                  <a:rPr lang="en-US" altLang="zh-TW" dirty="0" smtClean="0"/>
                  <a:t>Each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/>
                  <a:t> on our list has a score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dirty="0"/>
                        <m:t>Scores</m:t>
                      </m:r>
                      <m:r>
                        <m:rPr>
                          <m:nor/>
                        </m:rPr>
                        <a:rPr lang="en-US" altLang="zh-TW" dirty="0"/>
                        <m:t>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⁡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𝐿𝑀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|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⁡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𝐿𝑀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smtClean="0"/>
                  <a:t>Problem: Longer hypothesis has lower scores</a:t>
                </a:r>
              </a:p>
              <a:p>
                <a:r>
                  <a:rPr lang="en-US" altLang="zh-TW" dirty="0" smtClean="0"/>
                  <a:t>Solution: Normalization with length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⁡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𝐿𝑀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Course 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Basic Knowledge on Natural Language Processing 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Applications of Natural Language Processing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Word Vector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Neural Network (Including Relative Math Derivation)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Dependency Parsing 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Recurrent Neural Network, Variants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of Recurrent Neural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Network, and Language Model</a:t>
            </a:r>
          </a:p>
          <a:p>
            <a:r>
              <a:rPr lang="en-US" altLang="zh-TW" dirty="0" smtClean="0"/>
              <a:t>Machine Translation</a:t>
            </a:r>
          </a:p>
          <a:p>
            <a:r>
              <a:rPr lang="en-US" altLang="zh-TW" dirty="0" smtClean="0"/>
              <a:t>Contextual Representation</a:t>
            </a:r>
          </a:p>
          <a:p>
            <a:r>
              <a:rPr lang="en-US" altLang="zh-TW" smtClean="0"/>
              <a:t>Dialog </a:t>
            </a:r>
            <a:r>
              <a:rPr lang="en-US" altLang="zh-TW" dirty="0" smtClean="0"/>
              <a:t>System (Including </a:t>
            </a:r>
            <a:r>
              <a:rPr lang="en-US" altLang="zh-TW" dirty="0" err="1" smtClean="0"/>
              <a:t>MultiModal</a:t>
            </a:r>
            <a:r>
              <a:rPr lang="en-US" altLang="zh-TW" dirty="0" smtClean="0"/>
              <a:t> Dialog System)</a:t>
            </a: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11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NMT: Advantages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Advantages of NMT while comparing to SMT</a:t>
            </a:r>
          </a:p>
          <a:p>
            <a:r>
              <a:rPr lang="en-US" altLang="zh-TW" dirty="0" smtClean="0"/>
              <a:t>Better performance</a:t>
            </a:r>
          </a:p>
          <a:p>
            <a:pPr lvl="1"/>
            <a:r>
              <a:rPr lang="en-US" altLang="zh-TW" dirty="0" smtClean="0"/>
              <a:t>More fluent</a:t>
            </a:r>
          </a:p>
          <a:p>
            <a:pPr lvl="1"/>
            <a:r>
              <a:rPr lang="en-US" altLang="zh-TW" dirty="0" smtClean="0"/>
              <a:t>Better use of context</a:t>
            </a:r>
          </a:p>
          <a:p>
            <a:pPr lvl="1"/>
            <a:r>
              <a:rPr lang="en-US" altLang="zh-TW" dirty="0" smtClean="0"/>
              <a:t>Better use of phrase similarities</a:t>
            </a:r>
          </a:p>
          <a:p>
            <a:r>
              <a:rPr lang="en-US" altLang="zh-TW" dirty="0" smtClean="0"/>
              <a:t>It’s optimized as a single neural network which is also called end-to-end.</a:t>
            </a:r>
          </a:p>
          <a:p>
            <a:r>
              <a:rPr lang="en-US" altLang="zh-TW" dirty="0" smtClean="0"/>
              <a:t>Much less human engineering effort is required.</a:t>
            </a:r>
          </a:p>
          <a:p>
            <a:pPr lvl="1"/>
            <a:r>
              <a:rPr lang="en-US" altLang="zh-TW" dirty="0" smtClean="0"/>
              <a:t>No feature engineering</a:t>
            </a:r>
          </a:p>
          <a:p>
            <a:pPr lvl="1"/>
            <a:r>
              <a:rPr lang="en-US" altLang="zh-TW" dirty="0" smtClean="0"/>
              <a:t>Same method for all language pairs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NMT: Disadvantages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</a:t>
            </a:r>
            <a:r>
              <a:rPr lang="en-US" altLang="zh-TW" dirty="0" smtClean="0"/>
              <a:t>isadvantages </a:t>
            </a:r>
            <a:r>
              <a:rPr lang="en-US" altLang="zh-TW" dirty="0"/>
              <a:t>of NMT while comparing to SMT</a:t>
            </a:r>
          </a:p>
          <a:p>
            <a:r>
              <a:rPr lang="en-US" altLang="zh-TW" dirty="0" smtClean="0"/>
              <a:t>Less interpretable</a:t>
            </a:r>
          </a:p>
          <a:p>
            <a:pPr lvl="1"/>
            <a:r>
              <a:rPr lang="en-US" altLang="zh-TW" dirty="0" smtClean="0"/>
              <a:t>Hard to debug</a:t>
            </a:r>
          </a:p>
          <a:p>
            <a:r>
              <a:rPr lang="en-US" altLang="zh-TW" dirty="0" smtClean="0"/>
              <a:t>Difficult to control</a:t>
            </a:r>
          </a:p>
          <a:p>
            <a:pPr lvl="1"/>
            <a:r>
              <a:rPr lang="en-US" altLang="zh-TW" dirty="0" smtClean="0"/>
              <a:t>Can’t easily specifies rules or guidelines for translation</a:t>
            </a:r>
          </a:p>
          <a:p>
            <a:pPr lvl="1"/>
            <a:r>
              <a:rPr lang="en-US" altLang="zh-TW" dirty="0" smtClean="0"/>
              <a:t>Safety concerns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3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evaluate </a:t>
            </a:r>
            <a:r>
              <a:rPr lang="en-US" dirty="0"/>
              <a:t>M</a:t>
            </a:r>
            <a:r>
              <a:rPr lang="en-US" dirty="0" smtClean="0"/>
              <a:t>achine Translation?  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Evaluation</a:t>
            </a:r>
          </a:p>
          <a:p>
            <a:r>
              <a:rPr lang="en-US" dirty="0" smtClean="0"/>
              <a:t>Evaluation against </a:t>
            </a:r>
            <a:r>
              <a:rPr lang="en-US" dirty="0"/>
              <a:t>A</a:t>
            </a:r>
            <a:r>
              <a:rPr lang="en-US" dirty="0" smtClean="0"/>
              <a:t>nother </a:t>
            </a:r>
            <a:r>
              <a:rPr lang="en-US" dirty="0"/>
              <a:t>T</a:t>
            </a:r>
            <a:r>
              <a:rPr lang="en-US" dirty="0" smtClean="0"/>
              <a:t>asks</a:t>
            </a:r>
          </a:p>
          <a:p>
            <a:r>
              <a:rPr lang="en-US" dirty="0" smtClean="0"/>
              <a:t>BLEU (</a:t>
            </a:r>
            <a:r>
              <a:rPr lang="en-US" dirty="0" err="1" smtClean="0"/>
              <a:t>Papineni</a:t>
            </a:r>
            <a:r>
              <a:rPr lang="en-US" dirty="0" smtClean="0"/>
              <a:t> et al., 2002)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against </a:t>
            </a:r>
            <a:r>
              <a:rPr lang="en-US" dirty="0" smtClean="0"/>
              <a:t>Another Tasks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if the predictions are able to solve some challenge tasks, then the model </a:t>
            </a:r>
            <a:r>
              <a:rPr lang="en-US" dirty="0"/>
              <a:t>m</a:t>
            </a:r>
            <a:r>
              <a:rPr lang="en-US" dirty="0" smtClean="0"/>
              <a:t>ust encode the relevant information in these predictions.</a:t>
            </a:r>
          </a:p>
          <a:p>
            <a:r>
              <a:rPr lang="en-US" dirty="0" smtClean="0"/>
              <a:t>E.g. translation system -&gt; QA system</a:t>
            </a:r>
          </a:p>
          <a:p>
            <a:pPr lvl="1"/>
            <a:r>
              <a:rPr lang="en-US" dirty="0" smtClean="0"/>
              <a:t>If QA system performs well, it means the inputs have the relevant information or pattern for meeting the demands of task. 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19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Machine Translation solved?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Definitely Not.</a:t>
            </a:r>
          </a:p>
          <a:p>
            <a:r>
              <a:rPr lang="en-US" dirty="0" smtClean="0"/>
              <a:t>Many difficulties still remain</a:t>
            </a:r>
          </a:p>
          <a:p>
            <a:pPr lvl="1"/>
            <a:r>
              <a:rPr lang="en-US" dirty="0" smtClean="0"/>
              <a:t>Out-of-</a:t>
            </a:r>
            <a:r>
              <a:rPr lang="en-US" dirty="0" err="1" smtClean="0"/>
              <a:t>Vocabuary</a:t>
            </a:r>
            <a:r>
              <a:rPr lang="en-US" dirty="0" smtClean="0"/>
              <a:t> words</a:t>
            </a:r>
          </a:p>
          <a:p>
            <a:pPr lvl="1"/>
            <a:r>
              <a:rPr lang="en-US" dirty="0" smtClean="0"/>
              <a:t>Domain mismatch between train and test data</a:t>
            </a:r>
          </a:p>
          <a:p>
            <a:pPr lvl="1"/>
            <a:r>
              <a:rPr lang="en-US" dirty="0" smtClean="0"/>
              <a:t>Maintaining context over longer text</a:t>
            </a:r>
          </a:p>
          <a:p>
            <a:pPr lvl="1"/>
            <a:r>
              <a:rPr lang="en-US" dirty="0" smtClean="0"/>
              <a:t>Low-resources language pairs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Machine Translation solved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Nope</a:t>
            </a:r>
          </a:p>
          <a:p>
            <a:r>
              <a:rPr lang="en-US" dirty="0" smtClean="0"/>
              <a:t>Out-of-Vocabulary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25</a:t>
            </a:fld>
            <a:endParaRPr lang="en-US"/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32" y="3104763"/>
            <a:ext cx="6724856" cy="236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Machine Translation solved?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2"/>
          </p:nvPr>
        </p:nvSpPr>
        <p:spPr>
          <a:xfrm>
            <a:off x="6172200" y="184785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26</a:t>
            </a:fld>
            <a:endParaRPr lang="en-US"/>
          </a:p>
        </p:txBody>
      </p:sp>
      <p:sp>
        <p:nvSpPr>
          <p:cNvPr id="16" name="內容版面配置區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7" name="內容版面配置區 14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79212"/>
            <a:ext cx="5181600" cy="3273195"/>
          </a:xfrm>
          <a:prstGeom prst="rect">
            <a:avLst/>
          </a:prstGeom>
        </p:spPr>
      </p:pic>
      <p:pic>
        <p:nvPicPr>
          <p:cNvPr id="18" name="圖片 1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31" y="2479212"/>
            <a:ext cx="5275569" cy="22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NMT research continues</a:t>
            </a:r>
            <a:endParaRPr 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NMT is a flagship task for NLP deep </a:t>
            </a:r>
            <a:r>
              <a:rPr lang="en-US" dirty="0"/>
              <a:t>l</a:t>
            </a:r>
            <a:r>
              <a:rPr lang="en-US" dirty="0" smtClean="0"/>
              <a:t>earning.</a:t>
            </a:r>
          </a:p>
          <a:p>
            <a:r>
              <a:rPr lang="en-US" dirty="0" smtClean="0"/>
              <a:t>NMT leads to many of the recent innovations of NLP deep </a:t>
            </a:r>
            <a:r>
              <a:rPr lang="en-US" dirty="0"/>
              <a:t>l</a:t>
            </a:r>
            <a:r>
              <a:rPr lang="en-US" dirty="0" smtClean="0"/>
              <a:t>earning.</a:t>
            </a:r>
          </a:p>
          <a:p>
            <a:r>
              <a:rPr lang="en-US" dirty="0" smtClean="0"/>
              <a:t>2019 : NMT research continues to thrive</a:t>
            </a:r>
          </a:p>
          <a:p>
            <a:pPr lvl="1"/>
            <a:r>
              <a:rPr lang="en-US" dirty="0" smtClean="0"/>
              <a:t>There are many improvements to the seq2seq NMT systems</a:t>
            </a:r>
          </a:p>
          <a:p>
            <a:pPr lvl="1"/>
            <a:r>
              <a:rPr lang="en-US" dirty="0" smtClean="0"/>
              <a:t>However : one integral improvement is called </a:t>
            </a:r>
          </a:p>
          <a:p>
            <a:pPr lvl="1"/>
            <a:endParaRPr lang="en-US" dirty="0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27</a:t>
            </a:fld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3283528" y="4089862"/>
            <a:ext cx="5868785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Attention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5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Seq2Seq: the bottleneck problem</a:t>
            </a:r>
            <a:endParaRPr 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" t="1028" r="-1" b="1"/>
          <a:stretch/>
        </p:blipFill>
        <p:spPr>
          <a:xfrm>
            <a:off x="1687483" y="1471352"/>
            <a:ext cx="8045833" cy="4306599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</a:t>
            </a:r>
            <a:endParaRPr 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7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Machine Translation</a:t>
            </a:r>
          </a:p>
          <a:p>
            <a:r>
              <a:rPr lang="en-US" dirty="0" smtClean="0"/>
              <a:t>Neural </a:t>
            </a:r>
            <a:r>
              <a:rPr lang="en-US" dirty="0"/>
              <a:t>Machine Translation (NMT</a:t>
            </a:r>
            <a:r>
              <a:rPr lang="en-US" dirty="0" smtClean="0"/>
              <a:t>)</a:t>
            </a:r>
          </a:p>
          <a:p>
            <a:r>
              <a:rPr lang="en-US" dirty="0" smtClean="0"/>
              <a:t>Attention</a:t>
            </a:r>
          </a:p>
          <a:p>
            <a:r>
              <a:rPr lang="en-US" dirty="0"/>
              <a:t>Transfer </a:t>
            </a:r>
            <a:r>
              <a:rPr lang="en-US" dirty="0" smtClean="0"/>
              <a:t>Learning</a:t>
            </a:r>
          </a:p>
          <a:p>
            <a:r>
              <a:rPr lang="en-US" dirty="0" smtClean="0"/>
              <a:t>Transformer</a:t>
            </a:r>
          </a:p>
          <a:p>
            <a:r>
              <a:rPr lang="en-US" dirty="0"/>
              <a:t>Attention Is All You </a:t>
            </a:r>
            <a:r>
              <a:rPr lang="en-US" dirty="0" smtClean="0"/>
              <a:t>Need</a:t>
            </a:r>
          </a:p>
          <a:p>
            <a:r>
              <a:rPr lang="en-US" dirty="0" smtClean="0"/>
              <a:t>BERT: Pre-training of Deep Bidirectional Transformers for Language Understanding</a:t>
            </a:r>
          </a:p>
          <a:p>
            <a:r>
              <a:rPr lang="en-US" dirty="0" smtClean="0"/>
              <a:t>BART: </a:t>
            </a:r>
            <a:r>
              <a:rPr lang="en-US" dirty="0" err="1" smtClean="0"/>
              <a:t>Denoising</a:t>
            </a:r>
            <a:r>
              <a:rPr lang="en-US" dirty="0" smtClean="0"/>
              <a:t> Sequence-to-Sequence Pre-training for Natural Language Generation, Translation, and Comprehension</a:t>
            </a:r>
          </a:p>
          <a:p>
            <a:endParaRPr 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Attention provides a solution to the bottleneck problem.</a:t>
            </a:r>
          </a:p>
          <a:p>
            <a:r>
              <a:rPr lang="en-US" dirty="0" smtClean="0"/>
              <a:t>Idea: </a:t>
            </a:r>
            <a:r>
              <a:rPr lang="en-US" dirty="0"/>
              <a:t>D</a:t>
            </a:r>
            <a:r>
              <a:rPr lang="en-US" dirty="0" smtClean="0"/>
              <a:t>ecoder is directly connected to the encoder and focuses on the particular part of source sequence.</a:t>
            </a:r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Seq2Seq with Attention</a:t>
            </a:r>
            <a:endParaRPr 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2" y="1438102"/>
            <a:ext cx="5286894" cy="4603924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31</a:t>
            </a:fld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2784764" y="5744095"/>
            <a:ext cx="59851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Seq2Seq with Attention</a:t>
            </a: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t="1984"/>
          <a:stretch/>
        </p:blipFill>
        <p:spPr>
          <a:xfrm>
            <a:off x="2726088" y="1891001"/>
            <a:ext cx="5884512" cy="4265036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32</a:t>
            </a:fld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3000895" y="5976851"/>
            <a:ext cx="207818" cy="17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Seq2Seq with Attention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33</a:t>
            </a:fld>
            <a:endParaRPr lang="en-US"/>
          </a:p>
        </p:txBody>
      </p:sp>
      <p:pic>
        <p:nvPicPr>
          <p:cNvPr id="12" name="內容版面配置區 11" descr="畫面剪輯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 t="1219"/>
          <a:stretch/>
        </p:blipFill>
        <p:spPr>
          <a:xfrm>
            <a:off x="2262953" y="1571106"/>
            <a:ext cx="7719247" cy="4298286"/>
          </a:xfrm>
        </p:spPr>
      </p:pic>
    </p:spTree>
    <p:extLst>
      <p:ext uri="{BB962C8B-B14F-4D97-AF65-F5344CB8AC3E}">
        <p14:creationId xmlns:p14="http://schemas.microsoft.com/office/powerpoint/2010/main" val="1294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Attention: in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We have encoder hidden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We have decoder hidden state,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dirty="0" smtClean="0"/>
                  <a:t>, at time t.</a:t>
                </a:r>
              </a:p>
              <a:p>
                <a:r>
                  <a:rPr lang="en-US" dirty="0" smtClean="0"/>
                  <a:t>We get the attention scores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for this step: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err="1" smtClean="0"/>
                  <a:t>Softmax</a:t>
                </a:r>
                <a:r>
                  <a:rPr lang="en-US" dirty="0" smtClean="0"/>
                  <a:t> is applied to get the attention distribution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for this step.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Attention output,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is acquired by using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to calculate the weighted sum.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Finally, attention output is acquired by concatenating attention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with hidden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 is great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Attention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mproves NMT performance significantly.</a:t>
            </a:r>
          </a:p>
          <a:p>
            <a:pPr lvl="1"/>
            <a:r>
              <a:rPr lang="en-US" dirty="0" smtClean="0"/>
              <a:t>Solves the bottleneck problems</a:t>
            </a:r>
          </a:p>
          <a:p>
            <a:pPr lvl="1"/>
            <a:r>
              <a:rPr lang="en-US" dirty="0" smtClean="0"/>
              <a:t>Helps to deal with vanishing gradient problems</a:t>
            </a:r>
          </a:p>
          <a:p>
            <a:pPr lvl="1"/>
            <a:r>
              <a:rPr lang="en-US" dirty="0" smtClean="0"/>
              <a:t>Provides interpretability</a:t>
            </a:r>
          </a:p>
          <a:p>
            <a:pPr lvl="2"/>
            <a:r>
              <a:rPr lang="en-US" dirty="0" smtClean="0"/>
              <a:t>We can see the focus of decoder by inspecting the attention distribution</a:t>
            </a:r>
          </a:p>
          <a:p>
            <a:pPr lvl="2"/>
            <a:r>
              <a:rPr lang="en-US" dirty="0" smtClean="0"/>
              <a:t>The network also leans the alignment by itself.</a:t>
            </a:r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35</a:t>
            </a:fld>
            <a:endParaRPr lang="en-US"/>
          </a:p>
        </p:txBody>
      </p:sp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402" y="4001294"/>
            <a:ext cx="3286398" cy="209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Attention: General Technique and Definition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Attention can be used in wide-range of tasks and models not only seq2seq and machine </a:t>
            </a:r>
            <a:r>
              <a:rPr lang="en-US" dirty="0"/>
              <a:t>t</a:t>
            </a:r>
            <a:r>
              <a:rPr lang="en-US" dirty="0" smtClean="0"/>
              <a:t>ranslation.</a:t>
            </a:r>
          </a:p>
          <a:p>
            <a:r>
              <a:rPr lang="en-US" dirty="0" smtClean="0"/>
              <a:t>More General Definition</a:t>
            </a:r>
          </a:p>
          <a:p>
            <a:pPr lvl="1"/>
            <a:r>
              <a:rPr lang="en-US" dirty="0" smtClean="0"/>
              <a:t>Given a set of vector values, and a vector query, attention is an approach to compute the weighted sum of the values based on the query.</a:t>
            </a:r>
          </a:p>
          <a:p>
            <a:r>
              <a:rPr lang="en-US" dirty="0" smtClean="0"/>
              <a:t>We sometimes say that query attends to the values.</a:t>
            </a:r>
          </a:p>
          <a:p>
            <a:r>
              <a:rPr lang="en-US" dirty="0" smtClean="0"/>
              <a:t>E.g. in seq2seq + attention model, each decoder hidden states (query) attends to all the encoder hidden state (values)</a:t>
            </a:r>
          </a:p>
          <a:p>
            <a:pPr lvl="1"/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Attention: Variants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Suppose we have some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query 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Attention always includes:</a:t>
                </a:r>
              </a:p>
              <a:p>
                <a:pPr lvl="1"/>
                <a:r>
                  <a:rPr lang="en-US" dirty="0" smtClean="0"/>
                  <a:t>Computing attention scores 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Taking </a:t>
                </a:r>
                <a:r>
                  <a:rPr lang="en-US" dirty="0" err="1" smtClean="0"/>
                  <a:t>Softmax</a:t>
                </a:r>
                <a:r>
                  <a:rPr lang="en-US" dirty="0" smtClean="0"/>
                  <a:t> to acquire the attention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Using attention distribution to get the weighted sum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Obtain the attention output a</a:t>
                </a: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37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6614852" y="2576946"/>
            <a:ext cx="3991495" cy="3241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There are multiple ways to do this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5584074" y="2739044"/>
            <a:ext cx="10307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9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Attention: </a:t>
            </a:r>
            <a:r>
              <a:rPr lang="en-US" dirty="0"/>
              <a:t>Variants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Ways to compute the attention scores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Dot-Product Attention: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Assume the dimensions are the same.</a:t>
                </a:r>
              </a:p>
              <a:p>
                <a:r>
                  <a:rPr lang="en-US" dirty="0" smtClean="0"/>
                  <a:t>Multiplicative Attention: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Where 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which is a weight matrix.</a:t>
                </a:r>
              </a:p>
              <a:p>
                <a:r>
                  <a:rPr lang="en-US" dirty="0" smtClean="0"/>
                  <a:t>Additive Attention: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𝑡𝑎𝑛h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are weight matrices, and v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is a weight vector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which is an attention dimensionality, is a </a:t>
                </a:r>
                <a:r>
                  <a:rPr lang="en-US" dirty="0" err="1" smtClean="0"/>
                  <a:t>hyperparameter</a:t>
                </a:r>
                <a:r>
                  <a:rPr lang="en-US" dirty="0" smtClean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Learning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120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Machine Translation</a:t>
            </a:r>
            <a:endParaRPr 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14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ULMfit</a:t>
            </a:r>
            <a:r>
              <a:rPr lang="en-US" altLang="zh-TW" dirty="0" smtClean="0"/>
              <a:t>: Transfer Learning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Howard and Ruder (2018)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40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78" y="2516769"/>
            <a:ext cx="5422407" cy="327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ULMfit</a:t>
            </a:r>
            <a:r>
              <a:rPr lang="en-US" altLang="zh-TW" dirty="0" smtClean="0"/>
              <a:t>: Model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Learn a general LM</a:t>
            </a:r>
          </a:p>
          <a:p>
            <a:r>
              <a:rPr lang="en-US" altLang="zh-TW" dirty="0" smtClean="0"/>
              <a:t>Fine-tune for specific task</a:t>
            </a:r>
          </a:p>
          <a:p>
            <a:r>
              <a:rPr lang="en-US" altLang="zh-TW" dirty="0" smtClean="0"/>
              <a:t>Fine-tune for text classification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41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625" y="3155673"/>
            <a:ext cx="10053175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68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ULMfit</a:t>
            </a:r>
            <a:r>
              <a:rPr lang="en-US" altLang="zh-TW" dirty="0" smtClean="0"/>
              <a:t> Performance: Text Classifier Error Rate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15" y="2721644"/>
            <a:ext cx="9785652" cy="2131710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394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ULMfit</a:t>
            </a:r>
            <a:r>
              <a:rPr lang="en-US" altLang="zh-TW" dirty="0" smtClean="0"/>
              <a:t>: Transfer Learning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42" y="2174697"/>
            <a:ext cx="5558427" cy="3491515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6096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Transformer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1547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Let’s scale up!!</a:t>
            </a:r>
            <a:endParaRPr lang="zh-TW" altLang="en-US" dirty="0"/>
          </a:p>
        </p:txBody>
      </p:sp>
      <p:pic>
        <p:nvPicPr>
          <p:cNvPr id="8" name="內容版面配置區 7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9" y="1345223"/>
            <a:ext cx="9152792" cy="4800600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Transformer Models</a:t>
            </a:r>
            <a:endParaRPr lang="zh-TW" altLang="en-US" dirty="0"/>
          </a:p>
        </p:txBody>
      </p:sp>
      <p:pic>
        <p:nvPicPr>
          <p:cNvPr id="8" name="內容版面配置區 7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15" y="1424354"/>
            <a:ext cx="8798169" cy="4809391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66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Is All You Need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Vaswani</a:t>
            </a:r>
            <a:r>
              <a:rPr lang="en-US" dirty="0" smtClean="0"/>
              <a:t> et al., NIPS, 2017.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15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Non-Recurrent sequence-to-sequence </a:t>
            </a:r>
          </a:p>
          <a:p>
            <a:pPr marL="0" indent="0">
              <a:buNone/>
            </a:pPr>
            <a:r>
              <a:rPr lang="en-US" altLang="zh-TW" dirty="0"/>
              <a:t>encoder-to-decoder model.</a:t>
            </a:r>
          </a:p>
          <a:p>
            <a:r>
              <a:rPr lang="en-US" altLang="zh-TW" dirty="0"/>
              <a:t>Task : </a:t>
            </a:r>
            <a:r>
              <a:rPr lang="en-US" altLang="zh-TW" dirty="0" smtClean="0"/>
              <a:t>machine </a:t>
            </a:r>
            <a:r>
              <a:rPr lang="en-US" altLang="zh-TW" dirty="0"/>
              <a:t>t</a:t>
            </a:r>
            <a:r>
              <a:rPr lang="en-US" altLang="zh-TW" dirty="0" smtClean="0"/>
              <a:t>ranslation </a:t>
            </a:r>
            <a:r>
              <a:rPr lang="en-US" altLang="zh-TW" dirty="0"/>
              <a:t>with parallel corpus</a:t>
            </a:r>
          </a:p>
          <a:p>
            <a:r>
              <a:rPr lang="en-US" altLang="zh-TW" dirty="0"/>
              <a:t>Predict each translated word</a:t>
            </a:r>
          </a:p>
          <a:p>
            <a:r>
              <a:rPr lang="en-US" altLang="zh-TW" dirty="0"/>
              <a:t>Loss Function </a:t>
            </a:r>
          </a:p>
          <a:p>
            <a:pPr lvl="1"/>
            <a:r>
              <a:rPr lang="en-US" altLang="zh-TW" dirty="0" smtClean="0"/>
              <a:t>Cross-entropy </a:t>
            </a:r>
            <a:r>
              <a:rPr lang="en-US" altLang="zh-TW" dirty="0"/>
              <a:t>loss on top of the </a:t>
            </a:r>
            <a:r>
              <a:rPr lang="en-US" altLang="zh-TW" dirty="0" err="1"/>
              <a:t>softmax</a:t>
            </a:r>
            <a:r>
              <a:rPr lang="en-US" altLang="zh-TW" dirty="0"/>
              <a:t> classifier 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48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944" y="1494829"/>
            <a:ext cx="3694496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801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Dot-Product Attention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Inputs: a query q, and a set of key-value (k-v) pairs to an output, where</a:t>
                </a:r>
              </a:p>
              <a:p>
                <a:r>
                  <a:rPr lang="en-US" altLang="zh-TW" dirty="0"/>
                  <a:t>q, k, and v are vector.</a:t>
                </a:r>
              </a:p>
              <a:p>
                <a:r>
                  <a:rPr lang="en-US" altLang="zh-TW" dirty="0"/>
                  <a:t>Output is a weighted sum of values, where</a:t>
                </a:r>
              </a:p>
              <a:p>
                <a:pPr lvl="1"/>
                <a:r>
                  <a:rPr lang="en-US" altLang="zh-TW" dirty="0"/>
                  <a:t>Weight is computed by inner product of query and corresponding key </a:t>
                </a:r>
              </a:p>
              <a:p>
                <a:pPr lvl="1"/>
                <a:r>
                  <a:rPr lang="en-US" altLang="zh-TW" dirty="0"/>
                  <a:t>Dimension of queries and key are the same which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Dimension of </a:t>
                </a:r>
                <a:r>
                  <a:rPr lang="en-US" altLang="zh-TW" dirty="0" smtClean="0"/>
                  <a:t>values </a:t>
                </a:r>
                <a:r>
                  <a:rPr lang="en-US" altLang="zh-TW" dirty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sSubSup>
                                    <m:sSub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</m:sSubSup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den>
                          </m:f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02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Translation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Translation (MT): the translation of a sentence x from one language to a sentence y in another language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altLang="zh-TW" dirty="0" smtClean="0"/>
              <a:t>x :</a:t>
            </a:r>
            <a:r>
              <a:rPr lang="zh-TW" altLang="en-US" dirty="0" smtClean="0"/>
              <a:t>我就讀高雄科技大學。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 : I study at NKUST.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5</a:t>
            </a:fld>
            <a:endParaRPr lang="en-US"/>
          </a:p>
        </p:txBody>
      </p:sp>
      <p:sp>
        <p:nvSpPr>
          <p:cNvPr id="7" name="向下箭號 6"/>
          <p:cNvSpPr/>
          <p:nvPr/>
        </p:nvSpPr>
        <p:spPr>
          <a:xfrm>
            <a:off x="2035233" y="3557367"/>
            <a:ext cx="349134" cy="1246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Scaled Dot-Product Attention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Problem: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gets large, the variance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increases -&gt; some values inside </a:t>
                </a:r>
                <a:r>
                  <a:rPr lang="en-US" altLang="zh-TW" dirty="0" err="1"/>
                  <a:t>Softmax</a:t>
                </a:r>
                <a:r>
                  <a:rPr lang="en-US" altLang="zh-TW" dirty="0"/>
                  <a:t> increases -&gt; </a:t>
                </a:r>
                <a:r>
                  <a:rPr lang="en-US" altLang="zh-TW" dirty="0" err="1"/>
                  <a:t>Softmax</a:t>
                </a:r>
                <a:r>
                  <a:rPr lang="en-US" altLang="zh-TW" dirty="0"/>
                  <a:t> becomes very peaked -&gt; As a result, </a:t>
                </a:r>
                <a:r>
                  <a:rPr lang="en-US" altLang="zh-TW" dirty="0" smtClean="0"/>
                  <a:t>gradient </a:t>
                </a:r>
                <a:r>
                  <a:rPr lang="en-US" altLang="zh-TW" dirty="0"/>
                  <a:t>becomes smaller</a:t>
                </a:r>
              </a:p>
              <a:p>
                <a:r>
                  <a:rPr lang="en-US" altLang="zh-TW" dirty="0"/>
                  <a:t>Solution : Scaled by </a:t>
                </a:r>
                <a:r>
                  <a:rPr lang="en-US" altLang="zh-TW" dirty="0" smtClean="0"/>
                  <a:t>1 </a:t>
                </a:r>
                <a:r>
                  <a:rPr lang="en-US" altLang="zh-TW" dirty="0"/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TW" dirty="0"/>
                  <a:t> key vector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50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066" y="2533160"/>
            <a:ext cx="2231329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114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Multi-head attention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Problems with simple attention: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Only one way to catch the information between words</a:t>
            </a:r>
            <a:endParaRPr lang="en-US" altLang="zh-TW" dirty="0"/>
          </a:p>
          <a:p>
            <a:r>
              <a:rPr lang="en-US" altLang="zh-TW" dirty="0" smtClean="0"/>
              <a:t>Solution</a:t>
            </a:r>
            <a:r>
              <a:rPr lang="en-US" altLang="zh-TW" dirty="0"/>
              <a:t>: Multi-head attention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Feed Q, K and V into linear projection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Apply attention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Concatenate output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Pipe through linear layer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51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39" y="5118846"/>
            <a:ext cx="5707875" cy="823031"/>
          </a:xfrm>
          <a:prstGeom prst="rect">
            <a:avLst/>
          </a:prstGeom>
        </p:spPr>
      </p:pic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378" y="1896451"/>
            <a:ext cx="3263990" cy="363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672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and Norm </a:t>
            </a:r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and </a:t>
            </a:r>
            <a:r>
              <a:rPr lang="en-US" dirty="0" smtClean="0"/>
              <a:t>Norm block is used to normalize the data in each layer.</a:t>
            </a:r>
          </a:p>
          <a:p>
            <a:r>
              <a:rPr lang="en-US" dirty="0" smtClean="0"/>
              <a:t>The combination of residual connection and layer normalization.</a:t>
            </a:r>
          </a:p>
          <a:p>
            <a:r>
              <a:rPr lang="en-US" dirty="0" smtClean="0"/>
              <a:t>What if we do not normalize our data?</a:t>
            </a:r>
          </a:p>
          <a:p>
            <a:pPr lvl="1"/>
            <a:r>
              <a:rPr lang="en-US" dirty="0" smtClean="0"/>
              <a:t>The convergence of neural network will be slow.</a:t>
            </a:r>
          </a:p>
          <a:p>
            <a:pPr lvl="1"/>
            <a:r>
              <a:rPr lang="en-US" dirty="0" smtClean="0"/>
              <a:t>Prone to have overfitting problems</a:t>
            </a:r>
          </a:p>
          <a:p>
            <a:r>
              <a:rPr lang="en-US" dirty="0" smtClean="0"/>
              <a:t>The formula of layer normalization is as follows: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52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03" y="4449522"/>
            <a:ext cx="3224111" cy="91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778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formula of feed-forward network is as follows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53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8" y="2845258"/>
            <a:ext cx="5786993" cy="93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288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Positional Encoding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transformer do not have the sequential information, transformer employs positional encoding to acquire the sequential information.</a:t>
            </a:r>
          </a:p>
          <a:p>
            <a:r>
              <a:rPr lang="en-US" dirty="0" smtClean="0"/>
              <a:t>The formula is as follows: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54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67" y="3405385"/>
            <a:ext cx="3905860" cy="119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206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Transformer: </a:t>
            </a:r>
            <a:r>
              <a:rPr lang="en-US" altLang="zh-TW" dirty="0" smtClean="0"/>
              <a:t>Complete Encoder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Decoder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Blocks </a:t>
            </a:r>
            <a:r>
              <a:rPr lang="en-US" altLang="zh-TW" dirty="0"/>
              <a:t>are repeated. </a:t>
            </a:r>
            <a:endParaRPr lang="en-US" altLang="zh-TW" dirty="0" smtClean="0"/>
          </a:p>
          <a:p>
            <a:r>
              <a:rPr lang="en-US" altLang="zh-TW" dirty="0" smtClean="0"/>
              <a:t>Encoder: 6 layers</a:t>
            </a:r>
          </a:p>
          <a:p>
            <a:r>
              <a:rPr lang="en-US" altLang="zh-TW" dirty="0" smtClean="0"/>
              <a:t>Decoder: 6 layers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55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5" t="4775"/>
          <a:stretch/>
        </p:blipFill>
        <p:spPr>
          <a:xfrm>
            <a:off x="7331825" y="1627549"/>
            <a:ext cx="3521576" cy="47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BERT: Pre-training of Deep Bidirectional Transformers for Language Understanding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Devlin et al., ACL, 2019.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2191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BERT: 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Language model only uses unidirectional context</a:t>
            </a:r>
          </a:p>
          <a:p>
            <a:r>
              <a:rPr lang="en-US" altLang="zh-TW" dirty="0"/>
              <a:t>But: Language understanding is bidirectional</a:t>
            </a:r>
          </a:p>
          <a:p>
            <a:r>
              <a:rPr lang="en-US" altLang="zh-TW" dirty="0"/>
              <a:t>Why language model is unidirectional?</a:t>
            </a:r>
          </a:p>
          <a:p>
            <a:pPr lvl="1"/>
            <a:r>
              <a:rPr lang="en-US" altLang="zh-TW" dirty="0"/>
              <a:t>We need to use previous word to generate probability distribution.</a:t>
            </a:r>
          </a:p>
          <a:p>
            <a:pPr lvl="1"/>
            <a:r>
              <a:rPr lang="en-US" altLang="zh-TW" dirty="0"/>
              <a:t>Words can see themselves in bidirectional encoder.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57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572" y="3483359"/>
            <a:ext cx="3396640" cy="28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BERT: Solution to the Problem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Mask out k% of the input words, and predict the masked words, where</a:t>
            </a:r>
          </a:p>
          <a:p>
            <a:r>
              <a:rPr lang="en-US" altLang="zh-TW" dirty="0"/>
              <a:t>k is always equal to 15.</a:t>
            </a:r>
          </a:p>
          <a:p>
            <a:pPr marL="0" indent="0">
              <a:buNone/>
            </a:pPr>
            <a:r>
              <a:rPr lang="en-US" altLang="zh-TW" dirty="0"/>
              <a:t>                           </a:t>
            </a:r>
          </a:p>
          <a:p>
            <a:pPr marL="0" indent="0">
              <a:buNone/>
            </a:pPr>
            <a:r>
              <a:rPr lang="en-US" altLang="zh-TW" dirty="0"/>
              <a:t>               </a:t>
            </a:r>
            <a:r>
              <a:rPr lang="en-US" altLang="zh-TW" dirty="0" smtClean="0"/>
              <a:t>student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smtClean="0"/>
              <a:t>He is a [Mask].</a:t>
            </a:r>
            <a:endParaRPr lang="en-US" altLang="zh-TW" dirty="0"/>
          </a:p>
          <a:p>
            <a:r>
              <a:rPr lang="en-US" altLang="zh-TW" dirty="0"/>
              <a:t>We need to find the trade-off. If mask is too</a:t>
            </a:r>
          </a:p>
          <a:p>
            <a:pPr lvl="1"/>
            <a:r>
              <a:rPr lang="en-US" altLang="zh-TW" dirty="0"/>
              <a:t>Little: Too expensive to train</a:t>
            </a:r>
          </a:p>
          <a:p>
            <a:pPr lvl="1"/>
            <a:r>
              <a:rPr lang="en-US" altLang="zh-TW" dirty="0"/>
              <a:t>Much: Not enough information.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58</a:t>
            </a:fld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rot="16200000">
            <a:off x="2097817" y="3674225"/>
            <a:ext cx="589085" cy="30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52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BERT: Model Comparison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59</a:t>
            </a:fld>
            <a:endParaRPr lang="zh-TW" altLang="en-US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13" y="1825625"/>
            <a:ext cx="5766973" cy="4351338"/>
          </a:xfrm>
        </p:spPr>
      </p:pic>
    </p:spTree>
    <p:extLst>
      <p:ext uri="{BB962C8B-B14F-4D97-AF65-F5344CB8AC3E}">
        <p14:creationId xmlns:p14="http://schemas.microsoft.com/office/powerpoint/2010/main" val="15265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Machine Translation (NMT)</a:t>
            </a:r>
            <a:endParaRPr 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BERT Complication: Next Sentence Prediction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Learn the relationship and predict whether sentence B is next sentence of A.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60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26443"/>
            <a:ext cx="10557229" cy="11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779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BERT: Sentence Pair Encoding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61</a:t>
            </a:fld>
            <a:endParaRPr lang="zh-TW" altLang="en-US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47" y="2181157"/>
            <a:ext cx="9129551" cy="2972058"/>
          </a:xfrm>
        </p:spPr>
      </p:pic>
    </p:spTree>
    <p:extLst>
      <p:ext uri="{BB962C8B-B14F-4D97-AF65-F5344CB8AC3E}">
        <p14:creationId xmlns:p14="http://schemas.microsoft.com/office/powerpoint/2010/main" val="2236977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BERT: Model Architecture and Training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Model Architecture</a:t>
            </a:r>
          </a:p>
          <a:p>
            <a:pPr lvl="1"/>
            <a:r>
              <a:rPr lang="en-US" altLang="zh-TW" dirty="0"/>
              <a:t>Transformer Encoder</a:t>
            </a:r>
          </a:p>
          <a:p>
            <a:pPr lvl="1"/>
            <a:r>
              <a:rPr lang="en-US" altLang="zh-TW" dirty="0"/>
              <a:t>Single Multiplication =&gt; Can be </a:t>
            </a:r>
            <a:r>
              <a:rPr lang="en-US" altLang="zh-TW" dirty="0" err="1"/>
              <a:t>prallalized</a:t>
            </a:r>
            <a:endParaRPr lang="en-US" altLang="zh-TW" dirty="0"/>
          </a:p>
          <a:p>
            <a:r>
              <a:rPr lang="en-US" altLang="zh-TW" dirty="0"/>
              <a:t>Training</a:t>
            </a:r>
          </a:p>
          <a:p>
            <a:pPr lvl="1"/>
            <a:r>
              <a:rPr lang="en-US" altLang="zh-TW" dirty="0"/>
              <a:t>Train on Wiki + </a:t>
            </a:r>
            <a:r>
              <a:rPr lang="en-US" altLang="zh-TW" dirty="0" err="1"/>
              <a:t>BookCorpus</a:t>
            </a:r>
            <a:endParaRPr lang="en-US" altLang="zh-TW" dirty="0"/>
          </a:p>
          <a:p>
            <a:pPr lvl="1"/>
            <a:r>
              <a:rPr lang="en-US" altLang="zh-TW" dirty="0"/>
              <a:t>Train 2 Model Size</a:t>
            </a:r>
          </a:p>
          <a:p>
            <a:pPr lvl="2"/>
            <a:r>
              <a:rPr lang="en-US" altLang="zh-TW" dirty="0"/>
              <a:t>BERT-Base: 12-layer, 768-hidden, 12-head</a:t>
            </a:r>
          </a:p>
          <a:p>
            <a:pPr lvl="2"/>
            <a:r>
              <a:rPr lang="en-US" altLang="zh-TW" dirty="0"/>
              <a:t>BERT-Large: 24-layer, 1024-hidden, 16-head</a:t>
            </a:r>
          </a:p>
          <a:p>
            <a:pPr lvl="1"/>
            <a:r>
              <a:rPr lang="en-US" altLang="zh-TW" dirty="0"/>
              <a:t>Trained on 4x4 or 8x8 TPU slice for 4 days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9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BERT: Model Fine-Tune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Pre-train the model for mask task and fine tune it for specific task. 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63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47" y="2503805"/>
            <a:ext cx="8954276" cy="36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BERT: Results </a:t>
            </a:r>
            <a:r>
              <a:rPr lang="en-US" altLang="zh-TW" dirty="0"/>
              <a:t>on GLUE </a:t>
            </a:r>
            <a:r>
              <a:rPr lang="en-US" altLang="zh-TW" dirty="0" smtClean="0"/>
              <a:t>Tasks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GLUE tasks are the task of Natural Language Inference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64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72745"/>
            <a:ext cx="10568629" cy="222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151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NER Results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516" y="1262916"/>
            <a:ext cx="7183539" cy="4979134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31037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BERT: Results </a:t>
            </a:r>
            <a:r>
              <a:rPr lang="en-US" altLang="zh-TW" dirty="0"/>
              <a:t>on </a:t>
            </a:r>
            <a:r>
              <a:rPr lang="en-US" altLang="zh-TW" dirty="0" err="1"/>
              <a:t>SQuAD</a:t>
            </a:r>
            <a:r>
              <a:rPr lang="en-US" altLang="zh-TW" dirty="0"/>
              <a:t> 1.1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15669"/>
            <a:ext cx="5363703" cy="4945467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627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SQuAD</a:t>
            </a:r>
            <a:r>
              <a:rPr lang="en-US" altLang="zh-TW" dirty="0"/>
              <a:t> 2.0 leaderboard, 2019-02-07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66" y="1192191"/>
            <a:ext cx="4649134" cy="5164159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56900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BART: </a:t>
            </a:r>
            <a:r>
              <a:rPr lang="en-US" dirty="0" err="1"/>
              <a:t>Denoising</a:t>
            </a:r>
            <a:r>
              <a:rPr lang="en-US" dirty="0"/>
              <a:t> Sequence-to-Sequence Pre-training for Natural</a:t>
            </a:r>
            <a:br>
              <a:rPr lang="en-US" dirty="0"/>
            </a:br>
            <a:r>
              <a:rPr lang="en-US" dirty="0"/>
              <a:t>Language Generation, Translation, and </a:t>
            </a:r>
            <a:r>
              <a:rPr lang="en-US" dirty="0" smtClean="0"/>
              <a:t>Comprehension</a:t>
            </a:r>
            <a:endParaRPr 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Lewis et al., ACL, 2020.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67158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Architecture</a:t>
            </a:r>
            <a:endParaRPr lang="en-US" dirty="0"/>
          </a:p>
        </p:txBody>
      </p:sp>
      <p:pic>
        <p:nvPicPr>
          <p:cNvPr id="9" name="內容版面配置區 8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84" y="2087842"/>
            <a:ext cx="7967933" cy="3007859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639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Neural Machine Translation (NMT)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Neural Machine Translation allows us to do </a:t>
            </a:r>
            <a:r>
              <a:rPr lang="en-US" altLang="zh-TW" dirty="0"/>
              <a:t>m</a:t>
            </a:r>
            <a:r>
              <a:rPr lang="en-US" altLang="zh-TW" dirty="0" smtClean="0"/>
              <a:t>achine </a:t>
            </a:r>
            <a:r>
              <a:rPr lang="en-US" altLang="zh-TW" dirty="0"/>
              <a:t>t</a:t>
            </a:r>
            <a:r>
              <a:rPr lang="en-US" altLang="zh-TW" dirty="0" smtClean="0"/>
              <a:t>ranslation with only a single neural network.</a:t>
            </a:r>
          </a:p>
          <a:p>
            <a:r>
              <a:rPr lang="en-US" altLang="zh-TW" dirty="0" smtClean="0"/>
              <a:t>The neural network architecture is called sequence to sequence model which two RNNs are involved.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Pre-Training BART 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Token </a:t>
            </a:r>
            <a:r>
              <a:rPr lang="en-US" dirty="0" smtClean="0"/>
              <a:t>Masking: The same as BERT (Devlin et al., 2019).</a:t>
            </a:r>
          </a:p>
          <a:p>
            <a:r>
              <a:rPr lang="en-US" dirty="0" smtClean="0"/>
              <a:t>Token Deletion: Randomly delete the tokens from inputs.</a:t>
            </a:r>
          </a:p>
          <a:p>
            <a:r>
              <a:rPr lang="en-US" dirty="0" smtClean="0"/>
              <a:t>Text Infilling: Sampling the text spans from inputs and replacing with </a:t>
            </a:r>
            <a:r>
              <a:rPr lang="en-US" altLang="zh-TW" dirty="0" smtClean="0"/>
              <a:t>[MASK]. The length of text spans is drawn from Poisson distribution.</a:t>
            </a:r>
          </a:p>
          <a:p>
            <a:r>
              <a:rPr lang="en-US" altLang="zh-TW" dirty="0" smtClean="0"/>
              <a:t>Sentence Permutation: Randomly shuffle the sentences.</a:t>
            </a:r>
          </a:p>
          <a:p>
            <a:r>
              <a:rPr lang="en-US" dirty="0" smtClean="0"/>
              <a:t>Document Rotation: Randomly choose the token and rotate the document so that it begins with that token.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2155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between BERT and BART</a:t>
            </a:r>
            <a:endParaRPr 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25" y="1690688"/>
            <a:ext cx="9079149" cy="435133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7793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</a:t>
            </a:r>
            <a:r>
              <a:rPr lang="en-US" dirty="0" smtClean="0"/>
              <a:t>Results of Discriminative Tasks</a:t>
            </a:r>
            <a:endParaRPr 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59594"/>
            <a:ext cx="8068801" cy="2200582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72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52" y="3660176"/>
            <a:ext cx="3924848" cy="224821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48887" y="2138648"/>
            <a:ext cx="1528156" cy="781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GLUE Tasks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8887" y="4493921"/>
            <a:ext cx="1528156" cy="781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SQuAD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193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Results of Generation </a:t>
            </a:r>
            <a:r>
              <a:rPr lang="en-US" dirty="0"/>
              <a:t>Tasks</a:t>
            </a:r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58" y="1455232"/>
            <a:ext cx="6834447" cy="2459811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75D85-A915-44BC-9BA5-744CD78F0B38}" type="slidenum">
              <a:rPr lang="zh-TW" altLang="en-US" smtClean="0"/>
              <a:t>73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48886" y="2138648"/>
            <a:ext cx="2252750" cy="781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Summarization Tasks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58" y="4037834"/>
            <a:ext cx="4725059" cy="174331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48886" y="4455813"/>
            <a:ext cx="2502132" cy="781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Conversational Response Generation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874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Manning et al., CS224n Natural Language Processing with Deep Learning, Stanford University</a:t>
            </a:r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NMT : Sequence-to-Sequence Model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6" y="1909157"/>
            <a:ext cx="3368332" cy="355122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8</a:t>
            </a:fld>
            <a:endParaRPr lang="en-US"/>
          </a:p>
        </p:txBody>
      </p:sp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28" y="2002173"/>
            <a:ext cx="4709568" cy="2941575"/>
          </a:xfrm>
          <a:prstGeom prst="rect">
            <a:avLst/>
          </a:prstGeom>
        </p:spPr>
      </p:pic>
      <p:pic>
        <p:nvPicPr>
          <p:cNvPr id="11" name="圖片 10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58" y="1599052"/>
            <a:ext cx="2408129" cy="32768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460023" y="5099538"/>
            <a:ext cx="4659923" cy="694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This is the test time behavior.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82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Seq2seq is versatile!!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Seq2seq is used not only in MT but other applications .</a:t>
            </a:r>
          </a:p>
          <a:p>
            <a:endParaRPr lang="en-US" altLang="zh-TW" dirty="0"/>
          </a:p>
          <a:p>
            <a:r>
              <a:rPr lang="en-US" altLang="zh-TW" dirty="0" smtClean="0"/>
              <a:t>The tasks that seq2seq may be useful are as followings.</a:t>
            </a:r>
          </a:p>
          <a:p>
            <a:pPr lvl="1"/>
            <a:r>
              <a:rPr lang="en-US" altLang="zh-TW" dirty="0" smtClean="0"/>
              <a:t>Summarization ( long text -&gt; short text)</a:t>
            </a:r>
          </a:p>
          <a:p>
            <a:pPr lvl="1"/>
            <a:r>
              <a:rPr lang="en-US" altLang="zh-TW" dirty="0" smtClean="0"/>
              <a:t>Dialogue (previous utterance -&gt; next utterance)</a:t>
            </a:r>
          </a:p>
          <a:p>
            <a:pPr lvl="1"/>
            <a:r>
              <a:rPr lang="en-US" altLang="zh-TW" dirty="0" smtClean="0"/>
              <a:t>Parsing (input text -&gt;</a:t>
            </a:r>
            <a:r>
              <a:rPr lang="zh-TW" altLang="en-US" dirty="0" smtClean="0"/>
              <a:t> </a:t>
            </a:r>
            <a:r>
              <a:rPr lang="en-US" altLang="zh-TW" dirty="0" smtClean="0"/>
              <a:t>output parse as sequence)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2021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0173-716E-4023-BC1A-DD1454C1C5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2471</Words>
  <Application>Microsoft Office PowerPoint</Application>
  <PresentationFormat>寬螢幕</PresentationFormat>
  <Paragraphs>548</Paragraphs>
  <Slides>74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74</vt:i4>
      </vt:variant>
    </vt:vector>
  </HeadingPairs>
  <TitlesOfParts>
    <vt:vector size="80" baseType="lpstr">
      <vt:lpstr>新細明體</vt:lpstr>
      <vt:lpstr>Arial</vt:lpstr>
      <vt:lpstr>Calibri</vt:lpstr>
      <vt:lpstr>Calibri Light</vt:lpstr>
      <vt:lpstr>Cambria Math</vt:lpstr>
      <vt:lpstr>Office 佈景主題</vt:lpstr>
      <vt:lpstr>Machine Translation, Seq2Seq,  Attention, and Transformer</vt:lpstr>
      <vt:lpstr>Course Outline</vt:lpstr>
      <vt:lpstr>Today’s Agenda</vt:lpstr>
      <vt:lpstr>Introduction to Machine Translation</vt:lpstr>
      <vt:lpstr>Machine Translation</vt:lpstr>
      <vt:lpstr>Neural Machine Translation (NMT)</vt:lpstr>
      <vt:lpstr>Neural Machine Translation (NMT)</vt:lpstr>
      <vt:lpstr>NMT : Sequence-to-Sequence Model</vt:lpstr>
      <vt:lpstr>Seq2seq is versatile!!</vt:lpstr>
      <vt:lpstr>NMT: Sequence-to-Sequence Model</vt:lpstr>
      <vt:lpstr>NMT: Training Steps</vt:lpstr>
      <vt:lpstr>Greedy Decoding</vt:lpstr>
      <vt:lpstr>Greedy Decoding: Problems</vt:lpstr>
      <vt:lpstr>Exhaustive Search Decoding</vt:lpstr>
      <vt:lpstr>Beam Search Decoding</vt:lpstr>
      <vt:lpstr>Beam Search Decoding: Example</vt:lpstr>
      <vt:lpstr>Beam Search Decoding: Example</vt:lpstr>
      <vt:lpstr>Beam Search Decoding: Stopping Criterion</vt:lpstr>
      <vt:lpstr>Beam Search Decoding: Wrap up</vt:lpstr>
      <vt:lpstr>NMT: Advantages</vt:lpstr>
      <vt:lpstr>NMT: Disadvantages </vt:lpstr>
      <vt:lpstr>How to evaluate Machine Translation?  </vt:lpstr>
      <vt:lpstr>Evaluation against Another Tasks</vt:lpstr>
      <vt:lpstr>Is Machine Translation solved?</vt:lpstr>
      <vt:lpstr>Is Machine Translation solved?</vt:lpstr>
      <vt:lpstr>Is Machine Translation solved?</vt:lpstr>
      <vt:lpstr>NMT research continues</vt:lpstr>
      <vt:lpstr>Seq2Seq: the bottleneck problem</vt:lpstr>
      <vt:lpstr>Attention</vt:lpstr>
      <vt:lpstr>Attention</vt:lpstr>
      <vt:lpstr>Seq2Seq with Attention</vt:lpstr>
      <vt:lpstr>Seq2Seq with Attention</vt:lpstr>
      <vt:lpstr>Seq2Seq with Attention</vt:lpstr>
      <vt:lpstr>Attention: in Equations</vt:lpstr>
      <vt:lpstr>Attention is great</vt:lpstr>
      <vt:lpstr>Attention: General Technique and Definition</vt:lpstr>
      <vt:lpstr>Attention: Variants</vt:lpstr>
      <vt:lpstr>Attention: Variants</vt:lpstr>
      <vt:lpstr>Transfer Learning</vt:lpstr>
      <vt:lpstr>ULMfit: Transfer Learning Model</vt:lpstr>
      <vt:lpstr>ULMfit: Model Architecture</vt:lpstr>
      <vt:lpstr>ULMfit Performance: Text Classifier Error Rate</vt:lpstr>
      <vt:lpstr>ULMfit: Transfer Learning</vt:lpstr>
      <vt:lpstr>Transformer</vt:lpstr>
      <vt:lpstr>Let’s scale up!!</vt:lpstr>
      <vt:lpstr>Transformer Models</vt:lpstr>
      <vt:lpstr>Attention Is All You Need</vt:lpstr>
      <vt:lpstr>Introduction</vt:lpstr>
      <vt:lpstr>Dot-Product Attention</vt:lpstr>
      <vt:lpstr>Scaled Dot-Product Attention</vt:lpstr>
      <vt:lpstr>Multi-head attention</vt:lpstr>
      <vt:lpstr>Add and Norm Block</vt:lpstr>
      <vt:lpstr>Feed-Forward Network</vt:lpstr>
      <vt:lpstr>Positional Encoding </vt:lpstr>
      <vt:lpstr>Transformer: Complete Encoder and Decoder</vt:lpstr>
      <vt:lpstr>BERT: Pre-training of Deep Bidirectional Transformers for Language Understanding</vt:lpstr>
      <vt:lpstr>BERT: Motivation</vt:lpstr>
      <vt:lpstr>BERT: Solution to the Problem </vt:lpstr>
      <vt:lpstr>BERT: Model Comparison</vt:lpstr>
      <vt:lpstr>BERT Complication: Next Sentence Prediction</vt:lpstr>
      <vt:lpstr>BERT: Sentence Pair Encoding</vt:lpstr>
      <vt:lpstr>BERT: Model Architecture and Training</vt:lpstr>
      <vt:lpstr>BERT: Model Fine-Tune</vt:lpstr>
      <vt:lpstr>BERT: Results on GLUE Tasks</vt:lpstr>
      <vt:lpstr>NER Results</vt:lpstr>
      <vt:lpstr>BERT: Results on SQuAD 1.1</vt:lpstr>
      <vt:lpstr>SQuAD 2.0 leaderboard, 2019-02-07</vt:lpstr>
      <vt:lpstr>BART: Denoising Sequence-to-Sequence Pre-training for Natural Language Generation, Translation, and Comprehension</vt:lpstr>
      <vt:lpstr>Model Architecture</vt:lpstr>
      <vt:lpstr>Pre-Training BART </vt:lpstr>
      <vt:lpstr>Comparison between BERT and BART</vt:lpstr>
      <vt:lpstr>Training Results of Discriminative Tasks</vt:lpstr>
      <vt:lpstr>Training Results of Generation Tasks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Translation, Seq2Seq,  Attention, and Transformer</dc:title>
  <dc:creator>Chia-Yi Su</dc:creator>
  <cp:lastModifiedBy>Su, Ian</cp:lastModifiedBy>
  <cp:revision>420</cp:revision>
  <dcterms:created xsi:type="dcterms:W3CDTF">2020-03-22T15:13:00Z</dcterms:created>
  <dcterms:modified xsi:type="dcterms:W3CDTF">2022-04-29T08:10:58Z</dcterms:modified>
</cp:coreProperties>
</file>