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4" r:id="rId3"/>
    <p:sldId id="303" r:id="rId4"/>
    <p:sldId id="273" r:id="rId5"/>
    <p:sldId id="269" r:id="rId6"/>
    <p:sldId id="270" r:id="rId7"/>
    <p:sldId id="271" r:id="rId8"/>
    <p:sldId id="274" r:id="rId9"/>
    <p:sldId id="272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268" r:id="rId3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9D5B2-5D7A-4763-8DB5-E223CE43EB7B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9B495-FDC3-40BE-AFC4-4F667D668B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491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EDD7B-3C59-42F5-83C0-F26EC9B997CE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820AF-5E6E-4719-B4F9-C9C71C744A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43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901245" cy="8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0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51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00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37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73"/>
            <a:ext cx="1901245" cy="8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3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48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8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31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95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63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48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67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Planning </a:t>
            </a:r>
            <a:r>
              <a:rPr lang="en-US" altLang="zh-TW" dirty="0"/>
              <a:t>by Dynamic Programing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Chia-Yi </a:t>
            </a:r>
            <a:r>
              <a:rPr lang="en-US" altLang="zh-TW" dirty="0"/>
              <a:t>Su</a:t>
            </a:r>
          </a:p>
          <a:p>
            <a:r>
              <a:rPr lang="en-US" altLang="zh-TW" dirty="0" smtClean="0"/>
              <a:t>Department </a:t>
            </a:r>
            <a:r>
              <a:rPr lang="en-US" altLang="zh-TW" dirty="0"/>
              <a:t>of Electronic Engineering</a:t>
            </a:r>
          </a:p>
          <a:p>
            <a:r>
              <a:rPr lang="en-US" altLang="zh-TW" dirty="0"/>
              <a:t>National Kaohsiung University of Science and </a:t>
            </a:r>
            <a:r>
              <a:rPr lang="en-US" altLang="zh-TW" dirty="0" smtClean="0"/>
              <a:t>Technology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5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Iterative Policy Evaluation: </a:t>
            </a:r>
            <a:r>
              <a:rPr lang="en-US" altLang="zh-TW" dirty="0" smtClean="0"/>
              <a:t>Representation in Tree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nary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brk m:alnAt="9"/>
                              </m:rPr>
                              <a:rPr lang="zh-TW" alt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bSup>
                          </m:e>
                        </m:nary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  <a:blipFill>
                <a:blip r:embed="rId2"/>
                <a:stretch>
                  <a:fillRect l="-812" b="-1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943" y="1646238"/>
            <a:ext cx="5151663" cy="300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Iterative Policy </a:t>
            </a:r>
            <a:r>
              <a:rPr lang="en-US" altLang="zh-TW" dirty="0" smtClean="0"/>
              <a:t>Evaluation:</a:t>
            </a:r>
            <a:r>
              <a:rPr lang="zh-TW" altLang="en-US" dirty="0" smtClean="0"/>
              <a:t> </a:t>
            </a:r>
            <a:r>
              <a:rPr lang="en-US" altLang="zh-TW" dirty="0" smtClean="0"/>
              <a:t>Example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r>
                  <a:rPr lang="en-US" altLang="zh-TW" dirty="0" smtClean="0"/>
                  <a:t>Discount factor</a:t>
                </a:r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equal to 1.</a:t>
                </a:r>
              </a:p>
              <a:p>
                <a:r>
                  <a:rPr lang="en-US" altLang="zh-TW" dirty="0"/>
                  <a:t>Nonterminal states 1, ..., </a:t>
                </a:r>
                <a:r>
                  <a:rPr lang="en-US" altLang="zh-TW" dirty="0" smtClean="0"/>
                  <a:t>14</a:t>
                </a:r>
              </a:p>
              <a:p>
                <a:r>
                  <a:rPr lang="en-US" altLang="zh-TW" dirty="0" smtClean="0"/>
                  <a:t>Terminal state (Shown in gray grid)</a:t>
                </a:r>
              </a:p>
              <a:p>
                <a:r>
                  <a:rPr lang="en-US" altLang="zh-TW" dirty="0"/>
                  <a:t>Actions leading out of the grid leave state </a:t>
                </a:r>
                <a:r>
                  <a:rPr lang="en-US" altLang="zh-TW" dirty="0" smtClean="0"/>
                  <a:t>unchanged</a:t>
                </a:r>
              </a:p>
              <a:p>
                <a:r>
                  <a:rPr lang="en-US" altLang="zh-TW" dirty="0" smtClean="0"/>
                  <a:t>Reward for </a:t>
                </a:r>
                <a:r>
                  <a:rPr lang="en-US" altLang="zh-TW" dirty="0" err="1" smtClean="0"/>
                  <a:t>nontermiznal</a:t>
                </a:r>
                <a:r>
                  <a:rPr lang="en-US" altLang="zh-TW" dirty="0" smtClean="0"/>
                  <a:t> state is -1</a:t>
                </a:r>
              </a:p>
              <a:p>
                <a:r>
                  <a:rPr lang="en-US" altLang="zh-TW" dirty="0" smtClean="0"/>
                  <a:t> Agents follow the uniform random policy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=0.25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62" y="1646238"/>
            <a:ext cx="5497827" cy="16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Iterative Policy Evaluation:</a:t>
            </a:r>
            <a:r>
              <a:rPr lang="zh-TW" altLang="en-US" dirty="0"/>
              <a:t> </a:t>
            </a:r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9" name="內容版面配置區 8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29" y="1690688"/>
            <a:ext cx="2810267" cy="4324954"/>
          </a:xfrm>
        </p:spPr>
      </p:pic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54" y="1833583"/>
            <a:ext cx="2476846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Iterative Policy Evaluation:</a:t>
            </a:r>
            <a:r>
              <a:rPr lang="zh-TW" altLang="en-US" dirty="0"/>
              <a:t> </a:t>
            </a:r>
            <a:r>
              <a:rPr lang="en-US" altLang="zh-TW" dirty="0"/>
              <a:t>Example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19" y="1690688"/>
            <a:ext cx="2850958" cy="4292101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76" y="1720714"/>
            <a:ext cx="2856187" cy="444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Policy Iteration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857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to improve the Policy?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Given a policy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Evaluate the policy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TW" dirty="0" smtClean="0"/>
              </a:p>
              <a:p>
                <a:pPr marL="0" indent="0" algn="ctr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Improve the policy by acting greedily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𝑔𝑟𝑒𝑒𝑑𝑦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When the policy is optimal,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In general, need more iterations of evaluation / improvement</a:t>
                </a:r>
              </a:p>
              <a:p>
                <a:r>
                  <a:rPr lang="en-US" altLang="zh-TW" dirty="0" smtClean="0"/>
                  <a:t>The process is always converge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457200" lvl="1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545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Policy Iteration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16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r>
                  <a:rPr lang="en-US" altLang="zh-TW" dirty="0" smtClean="0"/>
                  <a:t>Policy Evaluation: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/>
                  <a:t>Iterative policy </a:t>
                </a:r>
                <a:r>
                  <a:rPr lang="en-US" altLang="zh-TW" dirty="0" smtClean="0"/>
                  <a:t>evaluation</a:t>
                </a:r>
              </a:p>
              <a:p>
                <a:r>
                  <a:rPr lang="en-US" altLang="zh-TW" dirty="0"/>
                  <a:t>Policy </a:t>
                </a:r>
                <a:r>
                  <a:rPr lang="en-US" altLang="zh-TW" dirty="0" smtClean="0"/>
                  <a:t>Improvement</a:t>
                </a:r>
                <a:r>
                  <a:rPr lang="en-US" altLang="zh-TW" dirty="0"/>
                  <a:t>: </a:t>
                </a:r>
                <a:r>
                  <a:rPr lang="en-US" altLang="zh-TW" dirty="0" smtClean="0"/>
                  <a:t>Generate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Greedy </a:t>
                </a:r>
                <a:r>
                  <a:rPr lang="en-US" altLang="zh-TW" smtClean="0"/>
                  <a:t>policy improvement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內容版面配置區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30" y="1507808"/>
            <a:ext cx="3843529" cy="2283959"/>
          </a:xfrm>
          <a:prstGeom prst="rect">
            <a:avLst/>
          </a:prstGeom>
        </p:spPr>
      </p:pic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375" y="1690688"/>
            <a:ext cx="3048425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84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Policy </a:t>
            </a:r>
            <a:r>
              <a:rPr lang="en-US" altLang="zh-TW" dirty="0" smtClean="0"/>
              <a:t>Iteration:</a:t>
            </a:r>
            <a:r>
              <a:rPr lang="zh-TW" altLang="en-US" dirty="0"/>
              <a:t> </a:t>
            </a:r>
            <a:r>
              <a:rPr lang="en-US" altLang="zh-TW" dirty="0" smtClean="0"/>
              <a:t>Car Rental Example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States: Two locations, maximum of 20 cars at each</a:t>
                </a:r>
              </a:p>
              <a:p>
                <a:r>
                  <a:rPr lang="en-US" altLang="zh-TW" dirty="0"/>
                  <a:t>Actions: Move up to 5 cars between locations </a:t>
                </a:r>
                <a:r>
                  <a:rPr lang="en-US" altLang="zh-TW" dirty="0" smtClean="0"/>
                  <a:t>overnight</a:t>
                </a:r>
              </a:p>
              <a:p>
                <a:r>
                  <a:rPr lang="en-US" altLang="zh-TW" dirty="0"/>
                  <a:t>Reward: $10 for each car rented (must be available</a:t>
                </a:r>
                <a:r>
                  <a:rPr lang="en-US" altLang="zh-TW" dirty="0" smtClean="0"/>
                  <a:t>)</a:t>
                </a:r>
              </a:p>
              <a:p>
                <a:r>
                  <a:rPr lang="en-US" altLang="zh-TW" dirty="0"/>
                  <a:t>Transitions: Cars returned and requested </a:t>
                </a:r>
                <a:r>
                  <a:rPr lang="en-US" altLang="zh-TW" dirty="0" smtClean="0"/>
                  <a:t>randomly</a:t>
                </a:r>
              </a:p>
              <a:p>
                <a:pPr lvl="1"/>
                <a:r>
                  <a:rPr lang="en-US" altLang="zh-TW" dirty="0"/>
                  <a:t>Poisson </a:t>
                </a:r>
                <a:r>
                  <a:rPr lang="en-US" altLang="zh-TW" dirty="0" smtClean="0"/>
                  <a:t>Distribution:</a:t>
                </a:r>
                <a:r>
                  <a:rPr lang="zh-TW" altLang="en-US" dirty="0" smtClean="0"/>
                  <a:t> </a:t>
                </a:r>
                <a:r>
                  <a:rPr lang="en-US" altLang="zh-TW" dirty="0"/>
                  <a:t>n returns/requests with </a:t>
                </a:r>
                <a:r>
                  <a:rPr lang="en-US" altLang="zh-TW" dirty="0" err="1" smtClean="0"/>
                  <a:t>prob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/>
                  <a:t>1st location: average requests = 3, average returns = </a:t>
                </a:r>
                <a:r>
                  <a:rPr lang="en-US" altLang="zh-TW" dirty="0" smtClean="0"/>
                  <a:t>3</a:t>
                </a:r>
              </a:p>
              <a:p>
                <a:pPr lvl="1"/>
                <a:r>
                  <a:rPr lang="en-US" altLang="zh-TW" dirty="0" smtClean="0"/>
                  <a:t>2nd </a:t>
                </a:r>
                <a:r>
                  <a:rPr lang="en-US" altLang="zh-TW" dirty="0"/>
                  <a:t>location: average requests = </a:t>
                </a:r>
                <a:r>
                  <a:rPr lang="en-US" altLang="zh-TW" dirty="0" smtClean="0"/>
                  <a:t>4, </a:t>
                </a:r>
                <a:r>
                  <a:rPr lang="en-US" altLang="zh-TW" dirty="0"/>
                  <a:t>average returns = </a:t>
                </a:r>
                <a:r>
                  <a:rPr lang="en-US" altLang="zh-TW" dirty="0" smtClean="0"/>
                  <a:t>2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71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Policy Iteration:</a:t>
            </a:r>
            <a:r>
              <a:rPr lang="zh-TW" altLang="en-US" dirty="0"/>
              <a:t> </a:t>
            </a:r>
            <a:r>
              <a:rPr lang="en-US" altLang="zh-TW" dirty="0"/>
              <a:t>Car Rental Example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29" y="1381486"/>
            <a:ext cx="7536128" cy="4798433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61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Policy Improvement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Consider a deterministic policy,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We can improve the policy by acting greedily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value is improved in each step,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Therefore, the value function improves,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12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Course 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 to Reinforcement Learning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Markov Decision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Processes</a:t>
            </a:r>
          </a:p>
          <a:p>
            <a:r>
              <a:rPr lang="en-US" altLang="zh-TW" dirty="0"/>
              <a:t>Planning by Dynamic </a:t>
            </a:r>
            <a:r>
              <a:rPr lang="en-US" altLang="zh-TW" dirty="0" smtClean="0"/>
              <a:t>Programming</a:t>
            </a:r>
          </a:p>
          <a:p>
            <a:r>
              <a:rPr lang="en-US" altLang="zh-TW" dirty="0"/>
              <a:t>Model-Free </a:t>
            </a:r>
            <a:r>
              <a:rPr lang="en-US" altLang="zh-TW" dirty="0" smtClean="0"/>
              <a:t>Prediction</a:t>
            </a:r>
          </a:p>
          <a:p>
            <a:r>
              <a:rPr lang="en-US" altLang="zh-TW" dirty="0"/>
              <a:t>Model-Free </a:t>
            </a:r>
            <a:r>
              <a:rPr lang="en-US" altLang="zh-TW" dirty="0" smtClean="0"/>
              <a:t>Control</a:t>
            </a:r>
          </a:p>
          <a:p>
            <a:r>
              <a:rPr lang="en-US" altLang="zh-TW" dirty="0" smtClean="0"/>
              <a:t>Neural Network</a:t>
            </a:r>
          </a:p>
          <a:p>
            <a:r>
              <a:rPr lang="en-US" altLang="zh-TW" dirty="0"/>
              <a:t>Value Function </a:t>
            </a:r>
            <a:r>
              <a:rPr lang="en-US" altLang="zh-TW" dirty="0" smtClean="0"/>
              <a:t>Approximation</a:t>
            </a:r>
          </a:p>
          <a:p>
            <a:r>
              <a:rPr lang="en-US" altLang="zh-TW" dirty="0" smtClean="0"/>
              <a:t>Policy </a:t>
            </a:r>
            <a:r>
              <a:rPr lang="en-US" altLang="zh-TW" dirty="0" smtClean="0"/>
              <a:t>Gradient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03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Policy Improvement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If improvements stop,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Then, the Bellman equation has been satisfied,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And π </a:t>
                </a:r>
                <a:r>
                  <a:rPr lang="en-US" altLang="zh-TW" dirty="0"/>
                  <a:t>is an optimal policy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0880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Modified Policy Evaluation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Does policy evaluation need to converge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altLang="zh-TW" dirty="0" smtClean="0"/>
                  <a:t>?</a:t>
                </a:r>
              </a:p>
              <a:p>
                <a:r>
                  <a:rPr lang="en-US" altLang="zh-TW" dirty="0"/>
                  <a:t>Or should we introduce a stopping </a:t>
                </a:r>
                <a:r>
                  <a:rPr lang="en-US" altLang="zh-TW" dirty="0" smtClean="0"/>
                  <a:t>condition?</a:t>
                </a:r>
              </a:p>
              <a:p>
                <a:pPr lvl="1"/>
                <a:r>
                  <a:rPr lang="en-US" altLang="zh-TW" dirty="0" smtClean="0"/>
                  <a:t>E.g.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dirty="0" smtClean="0"/>
                  <a:t>-convergence of value function</a:t>
                </a:r>
              </a:p>
              <a:p>
                <a:r>
                  <a:rPr lang="en-US" altLang="zh-TW" dirty="0" smtClean="0"/>
                  <a:t>Or stop after k iterations of iterative policy evaluation?</a:t>
                </a:r>
              </a:p>
              <a:p>
                <a:r>
                  <a:rPr lang="en-US" altLang="zh-TW" dirty="0"/>
                  <a:t>Why not update policy every iteration? i.e. stop after k = </a:t>
                </a:r>
                <a:r>
                  <a:rPr lang="en-US" altLang="zh-TW" dirty="0" smtClean="0"/>
                  <a:t>1</a:t>
                </a:r>
              </a:p>
              <a:p>
                <a:pPr lvl="1"/>
                <a:r>
                  <a:rPr lang="en-US" altLang="zh-TW" dirty="0"/>
                  <a:t>This is equivalent to value </a:t>
                </a:r>
                <a:r>
                  <a:rPr lang="en-US" altLang="zh-TW" dirty="0" smtClean="0"/>
                  <a:t>iteration.</a:t>
                </a: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9068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Value Iteration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788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Principle of Optimality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Any optimal policy can be subdivided into two components:</a:t>
                </a:r>
              </a:p>
              <a:p>
                <a:pPr lvl="1"/>
                <a:r>
                  <a:rPr lang="en-US" altLang="zh-TW" dirty="0"/>
                  <a:t>An optimal first </a:t>
                </a:r>
                <a:r>
                  <a:rPr lang="en-US" altLang="zh-TW" dirty="0" smtClean="0"/>
                  <a:t>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/>
                  <a:t>Followed by an optimal policy from successor </a:t>
                </a:r>
                <a:r>
                  <a:rPr lang="en-US" altLang="zh-TW" dirty="0" smtClean="0"/>
                  <a:t>state s</a:t>
                </a:r>
                <a:r>
                  <a:rPr lang="en-US" altLang="zh-TW" baseline="30000" dirty="0" smtClean="0"/>
                  <a:t>’</a:t>
                </a:r>
              </a:p>
              <a:p>
                <a:r>
                  <a:rPr lang="en-US" altLang="zh-TW" dirty="0" smtClean="0"/>
                  <a:t>Theorem (Principle of Optimality)</a:t>
                </a:r>
              </a:p>
              <a:p>
                <a:pPr lvl="1"/>
                <a:r>
                  <a:rPr lang="en-US" altLang="zh-TW" dirty="0"/>
                  <a:t>A </a:t>
                </a:r>
                <a:r>
                  <a:rPr lang="en-US" altLang="zh-TW" dirty="0" smtClean="0"/>
                  <a:t>policy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achieves the optimal value from state 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TW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dirty="0" err="1" smtClean="0"/>
                  <a:t>iff</a:t>
                </a:r>
                <a:endParaRPr lang="en-US" altLang="zh-TW" dirty="0" smtClean="0"/>
              </a:p>
              <a:p>
                <a:pPr lvl="2"/>
                <a:r>
                  <a:rPr lang="en-US" altLang="zh-TW" dirty="0"/>
                  <a:t>For any </a:t>
                </a:r>
                <a:r>
                  <a:rPr lang="en-US" altLang="zh-TW" dirty="0" smtClean="0"/>
                  <a:t>state s</a:t>
                </a:r>
                <a:r>
                  <a:rPr lang="en-US" altLang="zh-TW" baseline="30000" dirty="0" smtClean="0"/>
                  <a:t>’ </a:t>
                </a:r>
                <a:r>
                  <a:rPr lang="en-US" altLang="zh-TW" dirty="0" smtClean="0"/>
                  <a:t>in S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altLang="zh-TW" dirty="0" smtClean="0"/>
                  <a:t> achieves the optimal value from state s</a:t>
                </a:r>
                <a:r>
                  <a:rPr lang="en-US" altLang="zh-TW" baseline="30000" dirty="0" smtClean="0"/>
                  <a:t>’</a:t>
                </a:r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TW" dirty="0"/>
                          <m:t>s</m:t>
                        </m:r>
                        <m:r>
                          <m:rPr>
                            <m:nor/>
                          </m:rPr>
                          <a:rPr lang="en-US" altLang="zh-TW" baseline="30000" dirty="0"/>
                          <m:t>’</m:t>
                        </m:r>
                      </m:e>
                    </m:d>
                  </m:oMath>
                </a14:m>
                <a:r>
                  <a:rPr lang="en-US" altLang="zh-TW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TW" dirty="0"/>
                          <m:t>s</m:t>
                        </m:r>
                        <m:r>
                          <m:rPr>
                            <m:nor/>
                          </m:rPr>
                          <a:rPr lang="en-US" altLang="zh-TW" baseline="30000" dirty="0"/>
                          <m:t>’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6599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Deterministic Value Iteration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If we know the solution to </a:t>
                </a:r>
                <a:r>
                  <a:rPr lang="en-US" altLang="zh-TW" dirty="0" err="1" smtClean="0"/>
                  <a:t>subproblems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TW" dirty="0"/>
                          <m:t>s</m:t>
                        </m:r>
                        <m:r>
                          <m:rPr>
                            <m:nor/>
                          </m:rPr>
                          <a:rPr lang="en-US" altLang="zh-TW" baseline="30000" dirty="0"/>
                          <m:t>’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Then </a:t>
                </a:r>
                <a:r>
                  <a:rPr lang="en-US" altLang="zh-TW" dirty="0" smtClean="0"/>
                  <a:t>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can be found by one-step </a:t>
                </a:r>
                <a:r>
                  <a:rPr lang="en-US" altLang="zh-TW" dirty="0" err="1" smtClean="0"/>
                  <a:t>lookahead</a:t>
                </a:r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dirty="0"/>
                            <m:t>s</m:t>
                          </m:r>
                        </m:e>
                      </m:d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zh-TW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9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/>
                  <a:t>The idea of value iteration is to apply these updates </a:t>
                </a:r>
                <a:r>
                  <a:rPr lang="en-US" altLang="zh-TW" dirty="0" smtClean="0"/>
                  <a:t>iteratively</a:t>
                </a:r>
              </a:p>
              <a:p>
                <a:r>
                  <a:rPr lang="en-US" altLang="zh-TW" dirty="0"/>
                  <a:t>Intuition: start with final rewards and work </a:t>
                </a:r>
                <a:r>
                  <a:rPr lang="en-US" altLang="zh-TW" dirty="0" smtClean="0"/>
                  <a:t>backwards</a:t>
                </a:r>
              </a:p>
              <a:p>
                <a:r>
                  <a:rPr lang="en-US" altLang="zh-TW" dirty="0"/>
                  <a:t>Still works with loopy, stochastic MDPs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9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Example: Shortest Path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99" y="1690688"/>
            <a:ext cx="7606313" cy="437047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1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Problem: find optimal policy π</a:t>
                </a:r>
              </a:p>
              <a:p>
                <a:r>
                  <a:rPr lang="en-US" dirty="0"/>
                  <a:t>Solution: iterative application of Bellman </a:t>
                </a:r>
                <a:r>
                  <a:rPr lang="en-US" dirty="0" smtClean="0"/>
                  <a:t>optimality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equation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Using synchronous </a:t>
                </a:r>
                <a:r>
                  <a:rPr lang="en-US" dirty="0" smtClean="0"/>
                  <a:t>backups</a:t>
                </a:r>
              </a:p>
              <a:p>
                <a:pPr lvl="1"/>
                <a:r>
                  <a:rPr lang="en-US" dirty="0"/>
                  <a:t>At each iteration k + </a:t>
                </a:r>
                <a:r>
                  <a:rPr lang="en-US" dirty="0" smtClean="0"/>
                  <a:t>1</a:t>
                </a:r>
              </a:p>
              <a:p>
                <a:pPr lvl="1"/>
                <a:r>
                  <a:rPr lang="en-US" dirty="0"/>
                  <a:t>For all states s ∈ </a:t>
                </a:r>
                <a:r>
                  <a:rPr lang="en-US" dirty="0" smtClean="0"/>
                  <a:t>S</a:t>
                </a:r>
              </a:p>
              <a:p>
                <a:pPr lvl="1"/>
                <a:r>
                  <a:rPr lang="en-US" dirty="0" smtClean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𝑓𝑟𝑜𝑚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Unlike policy iteration, there is no explicit </a:t>
                </a:r>
                <a:r>
                  <a:rPr lang="en-US" dirty="0" smtClean="0"/>
                  <a:t>policy</a:t>
                </a:r>
              </a:p>
              <a:p>
                <a:r>
                  <a:rPr lang="en-US" dirty="0"/>
                  <a:t>Intermediate value functions may not correspond to any policy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0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18" y="1393860"/>
            <a:ext cx="5168731" cy="2948526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4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Dynamic Programming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Algorithms </a:t>
                </a:r>
                <a:r>
                  <a:rPr lang="en-US" dirty="0"/>
                  <a:t>are based on state-value </a:t>
                </a:r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 smtClean="0"/>
                  <a:t>Complexity O(m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 </a:t>
                </a:r>
                <a:r>
                  <a:rPr lang="en-US" dirty="0"/>
                  <a:t>per iteration, for m actions and n </a:t>
                </a:r>
                <a:r>
                  <a:rPr lang="en-US" dirty="0" smtClean="0"/>
                  <a:t>states</a:t>
                </a:r>
              </a:p>
              <a:p>
                <a:r>
                  <a:rPr lang="en-US" dirty="0"/>
                  <a:t>Could also apply to action-value function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Complexity O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 per iteration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85" y="1690688"/>
            <a:ext cx="7668695" cy="2524477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88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to Dynamic Programming</a:t>
            </a:r>
            <a:endParaRPr 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5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Today’s 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Introduction </a:t>
            </a:r>
            <a:endParaRPr lang="en-US" altLang="zh-TW" dirty="0" smtClean="0"/>
          </a:p>
          <a:p>
            <a:r>
              <a:rPr lang="en-US" altLang="zh-TW" dirty="0"/>
              <a:t>Iterative Policy </a:t>
            </a:r>
            <a:r>
              <a:rPr lang="en-US" altLang="zh-TW" dirty="0" smtClean="0"/>
              <a:t>Evaluation</a:t>
            </a:r>
          </a:p>
          <a:p>
            <a:r>
              <a:rPr lang="en-US" altLang="zh-TW" dirty="0"/>
              <a:t>Policy </a:t>
            </a:r>
            <a:r>
              <a:rPr lang="en-US" altLang="zh-TW" dirty="0" smtClean="0"/>
              <a:t>Iteration</a:t>
            </a:r>
          </a:p>
          <a:p>
            <a:r>
              <a:rPr lang="en-US" altLang="zh-TW" dirty="0"/>
              <a:t>Value </a:t>
            </a:r>
            <a:r>
              <a:rPr lang="en-US" altLang="zh-TW" dirty="0" smtClean="0"/>
              <a:t>Iteration</a:t>
            </a:r>
          </a:p>
          <a:p>
            <a:r>
              <a:rPr lang="en-US" dirty="0"/>
              <a:t>Extensions to Dynamic Programming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2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Dynamic Programming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Asynchronous </a:t>
            </a:r>
            <a:r>
              <a:rPr lang="en-US" dirty="0" smtClean="0"/>
              <a:t>DP</a:t>
            </a:r>
          </a:p>
          <a:p>
            <a:pPr lvl="1"/>
            <a:r>
              <a:rPr lang="en-US" dirty="0" smtClean="0"/>
              <a:t>Means we do not need to update each state every time</a:t>
            </a:r>
          </a:p>
          <a:p>
            <a:pPr lvl="1"/>
            <a:r>
              <a:rPr lang="en-US" dirty="0" smtClean="0"/>
              <a:t>Reduces computation</a:t>
            </a:r>
          </a:p>
          <a:p>
            <a:pPr lvl="1"/>
            <a:r>
              <a:rPr lang="en-US" dirty="0" smtClean="0"/>
              <a:t>Guarantees to converge if all states are updated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3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Categories of Asynchronous </a:t>
            </a:r>
            <a:r>
              <a:rPr lang="en-US" dirty="0"/>
              <a:t>Dynamic Programming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In-Place Dynamic </a:t>
            </a:r>
            <a:r>
              <a:rPr lang="en-US" dirty="0"/>
              <a:t>P</a:t>
            </a:r>
            <a:r>
              <a:rPr lang="en-US" dirty="0" smtClean="0"/>
              <a:t>rogramming</a:t>
            </a:r>
          </a:p>
          <a:p>
            <a:r>
              <a:rPr lang="en-US" dirty="0" smtClean="0"/>
              <a:t>Prioritized Sweeping </a:t>
            </a:r>
          </a:p>
          <a:p>
            <a:r>
              <a:rPr lang="en-US" dirty="0" smtClean="0"/>
              <a:t>Real-Time Dynamic Programming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81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In-Place Dynamic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Synchronous value iteration needs to store </a:t>
                </a:r>
                <a:r>
                  <a:rPr lang="en-US" dirty="0"/>
                  <a:t>two </a:t>
                </a:r>
                <a:r>
                  <a:rPr lang="en-US" dirty="0" smtClean="0"/>
                  <a:t>value functions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𝑜𝑙𝑑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𝑜𝑙𝑑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In-place value iteration </a:t>
                </a:r>
                <a:r>
                  <a:rPr lang="en-US" dirty="0" smtClean="0"/>
                  <a:t>stores </a:t>
                </a:r>
                <a:r>
                  <a:rPr lang="en-US" dirty="0"/>
                  <a:t>one </a:t>
                </a:r>
                <a:r>
                  <a:rPr lang="en-US" dirty="0" smtClean="0"/>
                  <a:t>value function</a:t>
                </a:r>
                <a:r>
                  <a:rPr lang="en-US" dirty="0"/>
                  <a:t> </a:t>
                </a:r>
                <a:r>
                  <a:rPr lang="en-US" dirty="0" smtClean="0"/>
                  <a:t>only</a:t>
                </a:r>
              </a:p>
              <a:p>
                <a:pPr marL="0" indent="0" algn="ctr">
                  <a:buNone/>
                </a:pPr>
                <a:r>
                  <a:rPr lang="en-US" dirty="0"/>
                  <a:t>v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𝑎𝑙𝑙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7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Prioritized </a:t>
            </a:r>
            <a:r>
              <a:rPr lang="en-US" dirty="0"/>
              <a:t>Sweeping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Calculate the Bellman error to guide the state selection e.g.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nary>
                                    <m:naryPr>
                                      <m:chr m:val="∑"/>
                                      <m:limLoc m:val="subSup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brk m:alnAt="9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Backup the state with the largest remaining Bellman </a:t>
                </a:r>
                <a:r>
                  <a:rPr lang="en-US" dirty="0" smtClean="0"/>
                  <a:t>error</a:t>
                </a:r>
              </a:p>
              <a:p>
                <a:r>
                  <a:rPr lang="en-US" dirty="0"/>
                  <a:t>Update Bellman error of affected states after each backup</a:t>
                </a:r>
                <a:endParaRPr lang="en-US" dirty="0" smtClean="0"/>
              </a:p>
              <a:p>
                <a:r>
                  <a:rPr lang="en-US" dirty="0"/>
                  <a:t>Can be implemented efficiently by maintaining a priority queue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21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Dynamic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Idea: Update </a:t>
                </a:r>
                <a:r>
                  <a:rPr lang="en-US" dirty="0"/>
                  <a:t>states that are relevant to </a:t>
                </a:r>
                <a:r>
                  <a:rPr lang="en-US" dirty="0" smtClean="0"/>
                  <a:t>agent only</a:t>
                </a:r>
              </a:p>
              <a:p>
                <a:r>
                  <a:rPr lang="en-US" dirty="0"/>
                  <a:t>Use agent’s experience to guide the selection of </a:t>
                </a:r>
                <a:r>
                  <a:rPr lang="en-US" dirty="0" smtClean="0"/>
                  <a:t>states</a:t>
                </a:r>
              </a:p>
              <a:p>
                <a:r>
                  <a:rPr lang="en-US" dirty="0"/>
                  <a:t>After each </a:t>
                </a:r>
                <a:r>
                  <a:rPr lang="en-US" dirty="0" smtClean="0"/>
                  <a:t>time-step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Backup the </a:t>
                </a:r>
                <a:r>
                  <a:rPr lang="en-US" dirty="0" smtClean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v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3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Full-Width Backups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DP uses full-width </a:t>
            </a:r>
            <a:r>
              <a:rPr lang="en-US" dirty="0" smtClean="0"/>
              <a:t>backups</a:t>
            </a:r>
          </a:p>
          <a:p>
            <a:r>
              <a:rPr lang="en-US" dirty="0"/>
              <a:t>For each backup (sync or </a:t>
            </a:r>
            <a:r>
              <a:rPr lang="en-US" dirty="0" err="1"/>
              <a:t>async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Every successor state and action is considered </a:t>
            </a:r>
            <a:endParaRPr lang="en-US" dirty="0" smtClean="0"/>
          </a:p>
          <a:p>
            <a:pPr lvl="1"/>
            <a:r>
              <a:rPr lang="en-US" dirty="0" smtClean="0"/>
              <a:t>Using </a:t>
            </a:r>
            <a:r>
              <a:rPr lang="en-US" dirty="0"/>
              <a:t>knowledge of the MDP transitions and reward </a:t>
            </a:r>
            <a:r>
              <a:rPr lang="en-US" dirty="0" smtClean="0"/>
              <a:t>function</a:t>
            </a:r>
          </a:p>
          <a:p>
            <a:r>
              <a:rPr lang="en-US" dirty="0"/>
              <a:t>DP is effective for medium-sized </a:t>
            </a:r>
            <a:r>
              <a:rPr lang="en-US" dirty="0" smtClean="0"/>
              <a:t>problems</a:t>
            </a:r>
          </a:p>
          <a:p>
            <a:r>
              <a:rPr lang="en-US" dirty="0"/>
              <a:t>For large problems DP suffers Bellman’s curse of </a:t>
            </a:r>
            <a:r>
              <a:rPr lang="en-US" dirty="0" smtClean="0"/>
              <a:t>dimensionality</a:t>
            </a:r>
          </a:p>
          <a:p>
            <a:r>
              <a:rPr lang="en-US" dirty="0" smtClean="0"/>
              <a:t>Therefore: Computation is very expensive</a:t>
            </a:r>
            <a:endParaRPr 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83" y="1488849"/>
            <a:ext cx="3038899" cy="2400635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0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Backups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sample rewards and </a:t>
            </a:r>
            <a:r>
              <a:rPr lang="en-US" dirty="0" smtClean="0"/>
              <a:t>sample transitions </a:t>
            </a:r>
            <a:r>
              <a:rPr lang="en-US" dirty="0"/>
              <a:t>M = &lt;S, </a:t>
            </a:r>
            <a:r>
              <a:rPr lang="en-US" dirty="0" smtClean="0"/>
              <a:t>A, R, S</a:t>
            </a:r>
            <a:r>
              <a:rPr lang="en-US" baseline="30000" dirty="0" smtClean="0"/>
              <a:t>’</a:t>
            </a:r>
            <a:r>
              <a:rPr lang="en-US" dirty="0" smtClean="0"/>
              <a:t>&gt; </a:t>
            </a:r>
          </a:p>
          <a:p>
            <a:r>
              <a:rPr lang="en-US" dirty="0"/>
              <a:t>Instead of reward </a:t>
            </a:r>
            <a:r>
              <a:rPr lang="en-US" dirty="0" smtClean="0"/>
              <a:t>function </a:t>
            </a:r>
            <a:r>
              <a:rPr lang="en-US" dirty="0"/>
              <a:t>R and transition dynamics </a:t>
            </a:r>
            <a:r>
              <a:rPr lang="en-US" dirty="0" smtClean="0"/>
              <a:t>P</a:t>
            </a:r>
          </a:p>
          <a:p>
            <a:r>
              <a:rPr lang="en-US" dirty="0"/>
              <a:t>Advantages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Model-free: no advance knowledge of MDP required </a:t>
            </a:r>
            <a:endParaRPr lang="en-US" dirty="0" smtClean="0"/>
          </a:p>
          <a:p>
            <a:pPr lvl="1"/>
            <a:r>
              <a:rPr lang="en-US" dirty="0" smtClean="0"/>
              <a:t>Breaks </a:t>
            </a:r>
            <a:r>
              <a:rPr lang="en-US" dirty="0"/>
              <a:t>the curse of dimensionality through sampling </a:t>
            </a:r>
            <a:endParaRPr lang="en-US" dirty="0" smtClean="0"/>
          </a:p>
          <a:p>
            <a:pPr lvl="1"/>
            <a:r>
              <a:rPr lang="en-US" dirty="0" smtClean="0"/>
              <a:t>Cost </a:t>
            </a:r>
            <a:r>
              <a:rPr lang="en-US" dirty="0"/>
              <a:t>of backup is constant, independent of n = |S|</a:t>
            </a:r>
          </a:p>
        </p:txBody>
      </p:sp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749" y="1116529"/>
            <a:ext cx="1762371" cy="4591691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93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Silver, Introduction to Reinforcement Learning with David </a:t>
            </a:r>
            <a:r>
              <a:rPr lang="en-US" altLang="zh-TW" dirty="0" smtClean="0"/>
              <a:t>Silver, UCL X DeepMind.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2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4277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Dynamic Programming?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Dynamic: The sequential component to the problem</a:t>
            </a:r>
          </a:p>
          <a:p>
            <a:r>
              <a:rPr lang="en-US" altLang="zh-TW" dirty="0"/>
              <a:t>Programming: Optimizing a program e.g. policy</a:t>
            </a:r>
          </a:p>
          <a:p>
            <a:r>
              <a:rPr lang="en-US" altLang="zh-TW" dirty="0" smtClean="0"/>
              <a:t>How to solve a complex problem</a:t>
            </a:r>
            <a:r>
              <a:rPr lang="en-US" altLang="zh-TW" dirty="0"/>
              <a:t>?</a:t>
            </a:r>
          </a:p>
          <a:p>
            <a:pPr lvl="1"/>
            <a:r>
              <a:rPr lang="en-US" altLang="zh-TW" dirty="0" smtClean="0"/>
              <a:t>Break down into </a:t>
            </a:r>
            <a:r>
              <a:rPr lang="en-US" altLang="zh-TW" dirty="0" err="1" smtClean="0"/>
              <a:t>subproblem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Solve the </a:t>
            </a:r>
            <a:r>
              <a:rPr lang="en-US" altLang="zh-TW" dirty="0" err="1" smtClean="0"/>
              <a:t>subproblem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Combine the solution to the </a:t>
            </a:r>
            <a:r>
              <a:rPr lang="en-US" altLang="zh-TW" dirty="0" err="1" smtClean="0"/>
              <a:t>subproblem</a:t>
            </a:r>
            <a:r>
              <a:rPr lang="en-US" altLang="zh-TW" dirty="0" smtClean="0"/>
              <a:t> together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77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Two Properties of Dynamic Programming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Optimal Structure</a:t>
            </a:r>
          </a:p>
          <a:p>
            <a:pPr lvl="1"/>
            <a:r>
              <a:rPr lang="en-US" altLang="zh-TW" dirty="0" smtClean="0"/>
              <a:t>Principle of Optimality: Decomposing a optimal solution into </a:t>
            </a:r>
            <a:r>
              <a:rPr lang="en-US" altLang="zh-TW" dirty="0" err="1" smtClean="0"/>
              <a:t>subproblems</a:t>
            </a:r>
            <a:endParaRPr lang="en-US" altLang="zh-TW" dirty="0" smtClean="0"/>
          </a:p>
          <a:p>
            <a:r>
              <a:rPr lang="en-US" altLang="zh-TW" dirty="0" smtClean="0"/>
              <a:t>Overlapping </a:t>
            </a:r>
            <a:r>
              <a:rPr lang="en-US" altLang="zh-TW" dirty="0" err="1" smtClean="0"/>
              <a:t>Subproblems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Subproblem</a:t>
            </a:r>
            <a:r>
              <a:rPr lang="en-US" altLang="zh-TW" dirty="0" smtClean="0"/>
              <a:t>: should recur multiple times</a:t>
            </a:r>
          </a:p>
          <a:p>
            <a:pPr lvl="1"/>
            <a:r>
              <a:rPr lang="en-US" altLang="zh-TW" dirty="0" smtClean="0"/>
              <a:t>Solutions: should be reused and cached</a:t>
            </a:r>
          </a:p>
          <a:p>
            <a:r>
              <a:rPr lang="en-US" altLang="zh-TW" dirty="0" smtClean="0"/>
              <a:t>How MDP satisfy those properties?</a:t>
            </a:r>
          </a:p>
          <a:p>
            <a:pPr lvl="1"/>
            <a:r>
              <a:rPr lang="en-US" altLang="zh-TW" dirty="0" smtClean="0"/>
              <a:t>Bellman Equation gives recursive decomposition.</a:t>
            </a:r>
          </a:p>
          <a:p>
            <a:pPr lvl="1"/>
            <a:r>
              <a:rPr lang="en-US" altLang="zh-TW" dirty="0" smtClean="0"/>
              <a:t>Value function stores and reuses solutions.</a:t>
            </a:r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59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Planning by Dynamic Programming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Dynamic programming </a:t>
                </a:r>
              </a:p>
              <a:p>
                <a:pPr lvl="1"/>
                <a:r>
                  <a:rPr lang="en-US" altLang="zh-TW" dirty="0" smtClean="0"/>
                  <a:t>assumes full knowledge of MDP</a:t>
                </a:r>
              </a:p>
              <a:p>
                <a:pPr lvl="1"/>
                <a:r>
                  <a:rPr lang="en-US" altLang="zh-TW" dirty="0" smtClean="0"/>
                  <a:t>Uses for planning in MDP</a:t>
                </a:r>
              </a:p>
              <a:p>
                <a:r>
                  <a:rPr lang="en-US" altLang="zh-TW" dirty="0" smtClean="0"/>
                  <a:t>Prediction</a:t>
                </a:r>
              </a:p>
              <a:p>
                <a:pPr lvl="1"/>
                <a:r>
                  <a:rPr lang="en-US" altLang="zh-TW" dirty="0" smtClean="0"/>
                  <a:t>Input: MDP </a:t>
                </a:r>
                <a:r>
                  <a:rPr lang="en-US" altLang="zh-TW" dirty="0"/>
                  <a:t>&lt;S, A, P, R,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TW" dirty="0" smtClean="0"/>
                  <a:t>&gt; and Policy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Or: MRP </a:t>
                </a:r>
                <a:r>
                  <a:rPr lang="en-US" altLang="zh-TW" dirty="0"/>
                  <a:t>&lt;S, P, R,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TW" dirty="0"/>
                  <a:t>&gt;</a:t>
                </a:r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Output: Value Function</a:t>
                </a:r>
                <a:r>
                  <a:rPr lang="en-US" altLang="zh-TW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</m:sub>
                    </m:sSub>
                  </m:oMath>
                </a14:m>
                <a:endParaRPr lang="en-US" altLang="zh-TW" dirty="0" smtClean="0"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/>
                  <a:t>Control</a:t>
                </a:r>
              </a:p>
              <a:p>
                <a:pPr lvl="1"/>
                <a:r>
                  <a:rPr lang="en-US" altLang="zh-TW" dirty="0" smtClean="0"/>
                  <a:t>Input: MDP </a:t>
                </a:r>
                <a:r>
                  <a:rPr lang="en-US" altLang="zh-TW" dirty="0"/>
                  <a:t>&lt;S, A, P, R,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TW" dirty="0"/>
                  <a:t>&gt; </a:t>
                </a:r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Output: Optimal value function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sub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Or: Optimal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19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Iterative Policy Evaluation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5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Iterative Policy </a:t>
            </a:r>
            <a:r>
              <a:rPr lang="en-US" altLang="zh-TW" dirty="0" smtClean="0"/>
              <a:t>Evaluation: Introduction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Problem: Evaluate a given policy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Solution: Calculate the Bellman expectation iteratively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</m:sub>
                    </m:sSub>
                    <m:r>
                      <a:rPr lang="en-US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Using synchronous </a:t>
                </a:r>
                <a:r>
                  <a:rPr lang="en-US" altLang="zh-TW" dirty="0" smtClean="0"/>
                  <a:t>backups</a:t>
                </a:r>
              </a:p>
              <a:p>
                <a:pPr lvl="1"/>
                <a:r>
                  <a:rPr lang="en-US" altLang="zh-TW" dirty="0"/>
                  <a:t>At each iteration k + </a:t>
                </a:r>
                <a:r>
                  <a:rPr lang="en-US" altLang="zh-TW" dirty="0" smtClean="0"/>
                  <a:t>1</a:t>
                </a:r>
              </a:p>
              <a:p>
                <a:pPr lvl="1"/>
                <a:r>
                  <a:rPr lang="en-US" altLang="zh-TW" dirty="0" smtClean="0"/>
                  <a:t>For all states s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TW" b="0" dirty="0" smtClean="0"/>
              </a:p>
              <a:p>
                <a:pPr lvl="1"/>
                <a:r>
                  <a:rPr lang="en-US" altLang="zh-TW" dirty="0" smtClean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</m:sub>
                    </m:sSub>
                    <m:d>
                      <m:d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TW" dirty="0" smtClean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</m:sub>
                    </m:sSub>
                    <m:d>
                      <m:d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Where s’ is a successor state of s</a:t>
                </a:r>
              </a:p>
              <a:p>
                <a:pPr lvl="1"/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131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1047</Words>
  <Application>Microsoft Office PowerPoint</Application>
  <PresentationFormat>寬螢幕</PresentationFormat>
  <Paragraphs>339</Paragraphs>
  <Slides>37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3" baseType="lpstr">
      <vt:lpstr>新細明體</vt:lpstr>
      <vt:lpstr>Arial</vt:lpstr>
      <vt:lpstr>Calibri</vt:lpstr>
      <vt:lpstr>Calibri Light</vt:lpstr>
      <vt:lpstr>Cambria Math</vt:lpstr>
      <vt:lpstr>Office 佈景主題</vt:lpstr>
      <vt:lpstr>Planning by Dynamic Programing</vt:lpstr>
      <vt:lpstr>Course Outline</vt:lpstr>
      <vt:lpstr>Today’s Agenda</vt:lpstr>
      <vt:lpstr>Introduction</vt:lpstr>
      <vt:lpstr>What is Dynamic Programming?</vt:lpstr>
      <vt:lpstr>Two Properties of Dynamic Programming</vt:lpstr>
      <vt:lpstr>Planning by Dynamic Programming</vt:lpstr>
      <vt:lpstr>Iterative Policy Evaluation</vt:lpstr>
      <vt:lpstr>Iterative Policy Evaluation: Introduction </vt:lpstr>
      <vt:lpstr>Iterative Policy Evaluation: Representation in Tree </vt:lpstr>
      <vt:lpstr>Iterative Policy Evaluation: Example</vt:lpstr>
      <vt:lpstr>Iterative Policy Evaluation: Example</vt:lpstr>
      <vt:lpstr>Iterative Policy Evaluation: Example</vt:lpstr>
      <vt:lpstr>Policy Iteration</vt:lpstr>
      <vt:lpstr>How to improve the Policy?</vt:lpstr>
      <vt:lpstr>Policy Iteration</vt:lpstr>
      <vt:lpstr>Policy Iteration: Car Rental Example</vt:lpstr>
      <vt:lpstr>Policy Iteration: Car Rental Example</vt:lpstr>
      <vt:lpstr>Policy Improvement</vt:lpstr>
      <vt:lpstr>Policy Improvement</vt:lpstr>
      <vt:lpstr>Modified Policy Evaluation</vt:lpstr>
      <vt:lpstr>Value Iteration</vt:lpstr>
      <vt:lpstr>Principle of Optimality</vt:lpstr>
      <vt:lpstr>Deterministic Value Iteration</vt:lpstr>
      <vt:lpstr>Example: Shortest Path</vt:lpstr>
      <vt:lpstr>Value Iteration</vt:lpstr>
      <vt:lpstr>Value Iteration</vt:lpstr>
      <vt:lpstr>Synchronous Dynamic Programming Algorithms</vt:lpstr>
      <vt:lpstr>Extensions to Dynamic Programming</vt:lpstr>
      <vt:lpstr>Asynchronous Dynamic Programming</vt:lpstr>
      <vt:lpstr>Three Categories of Asynchronous Dynamic Programming</vt:lpstr>
      <vt:lpstr>In-Place Dynamic Programming</vt:lpstr>
      <vt:lpstr>Prioritized Sweeping</vt:lpstr>
      <vt:lpstr>Real-Time Dynamic Programming</vt:lpstr>
      <vt:lpstr>Full-Width Backups</vt:lpstr>
      <vt:lpstr>Sample Backups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by Dynamic Programing</dc:title>
  <dc:creator>Chia-Yi Su</dc:creator>
  <cp:lastModifiedBy>Su, Ian</cp:lastModifiedBy>
  <cp:revision>382</cp:revision>
  <dcterms:created xsi:type="dcterms:W3CDTF">2020-07-07T01:55:53Z</dcterms:created>
  <dcterms:modified xsi:type="dcterms:W3CDTF">2022-04-30T12:02:38Z</dcterms:modified>
</cp:coreProperties>
</file>