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349" r:id="rId3"/>
    <p:sldId id="258" r:id="rId4"/>
    <p:sldId id="289" r:id="rId5"/>
    <p:sldId id="270" r:id="rId6"/>
    <p:sldId id="271" r:id="rId7"/>
    <p:sldId id="272" r:id="rId8"/>
    <p:sldId id="273" r:id="rId9"/>
    <p:sldId id="274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387" r:id="rId48"/>
    <p:sldId id="388" r:id="rId49"/>
    <p:sldId id="389" r:id="rId50"/>
    <p:sldId id="390" r:id="rId51"/>
    <p:sldId id="391" r:id="rId52"/>
    <p:sldId id="392" r:id="rId53"/>
    <p:sldId id="393" r:id="rId54"/>
    <p:sldId id="394" r:id="rId55"/>
    <p:sldId id="395" r:id="rId56"/>
    <p:sldId id="396" r:id="rId57"/>
    <p:sldId id="397" r:id="rId58"/>
    <p:sldId id="398" r:id="rId59"/>
    <p:sldId id="399" r:id="rId60"/>
    <p:sldId id="400" r:id="rId61"/>
    <p:sldId id="401" r:id="rId62"/>
    <p:sldId id="402" r:id="rId63"/>
    <p:sldId id="403" r:id="rId64"/>
    <p:sldId id="404" r:id="rId65"/>
    <p:sldId id="261" r:id="rId6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D8866-23D2-4C39-B33F-81E51211226A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F83AE-3D2D-44D6-A3D4-2D46A9377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4920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46CA3-21D2-47A1-BE59-2A7428D832B6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568A3-5D8D-4F7B-9FC6-5B2A0FCAE2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32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"/>
            <a:ext cx="1578429" cy="7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52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62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46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499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" y="0"/>
            <a:ext cx="1578429" cy="7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82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77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09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701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7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426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18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8C392-4ECD-4528-9094-B253F9513A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8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3.tmp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Neural Network and Backpropagation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Chia-Yi </a:t>
            </a:r>
            <a:r>
              <a:rPr lang="en-US" altLang="zh-TW" dirty="0"/>
              <a:t>Su</a:t>
            </a:r>
          </a:p>
          <a:p>
            <a:r>
              <a:rPr lang="en-US" altLang="zh-TW" dirty="0" smtClean="0"/>
              <a:t>Department </a:t>
            </a:r>
            <a:r>
              <a:rPr lang="en-US" altLang="zh-TW" dirty="0"/>
              <a:t>of Electronic Engineering</a:t>
            </a:r>
          </a:p>
          <a:p>
            <a:r>
              <a:rPr lang="en-US" altLang="zh-TW" dirty="0"/>
              <a:t>National Kaohsiung University of Science and </a:t>
            </a:r>
            <a:r>
              <a:rPr lang="en-US" altLang="zh-TW" dirty="0" smtClean="0"/>
              <a:t>Technology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9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Stochastic Gradient Decent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6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Stochastic Gradient Decent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Update Equation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𝑜𝑙𝑑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TW" b="0" dirty="0" smtClean="0"/>
                  <a:t>, where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is</m:t>
                    </m:r>
                  </m:oMath>
                </a14:m>
                <a:r>
                  <a:rPr lang="en-US" altLang="zh-TW" b="0" dirty="0" smtClean="0"/>
                  <a:t> learning rate.</a:t>
                </a:r>
              </a:p>
              <a:p>
                <a:r>
                  <a:rPr lang="en-US" altLang="zh-TW" dirty="0" smtClean="0"/>
                  <a:t>The problem is how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TW" b="0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By hand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b="0" dirty="0" smtClean="0"/>
                  <a:t>Backpropagation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929927" y="3582786"/>
            <a:ext cx="4029808" cy="115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We will introduce tons of calculus later.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5223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Calculus Review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2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 of </a:t>
            </a:r>
            <a:r>
              <a:rPr lang="en-US" altLang="zh-TW" dirty="0" smtClean="0"/>
              <a:t>Calculus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=3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what is its slope / gradient?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=6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TW" b="0" dirty="0" smtClean="0"/>
              </a:p>
              <a:p>
                <a:r>
                  <a:rPr lang="en-US" altLang="zh-TW" dirty="0"/>
                  <a:t>Given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function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what </a:t>
                </a:r>
                <a:r>
                  <a:rPr lang="en-US" altLang="zh-TW" dirty="0"/>
                  <a:t>is its </a:t>
                </a:r>
                <a:r>
                  <a:rPr lang="en-US" altLang="zh-TW" dirty="0" smtClean="0"/>
                  <a:t>gradient</a:t>
                </a:r>
                <a:r>
                  <a:rPr lang="en-US" altLang="zh-TW" dirty="0"/>
                  <a:t>?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1, 2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Formula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 smtClean="0"/>
                  <a:t>function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 r="-2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Jacobian Matrix: </a:t>
            </a:r>
            <a:r>
              <a:rPr lang="en-US" altLang="zh-TW" dirty="0" err="1" smtClean="0"/>
              <a:t>Vectorized</a:t>
            </a:r>
            <a:r>
              <a:rPr lang="en-US" altLang="zh-TW" dirty="0" smtClean="0"/>
              <a:t> Gradients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W</a:t>
                </a:r>
                <a:r>
                  <a:rPr lang="en-US" altLang="zh-TW" dirty="0" smtClean="0"/>
                  <a:t>e know how to compute gradients with respect to single parameters now.</a:t>
                </a:r>
              </a:p>
              <a:p>
                <a:r>
                  <a:rPr lang="en-US" altLang="zh-TW" dirty="0" smtClean="0"/>
                  <a:t>However: </a:t>
                </a:r>
                <a:r>
                  <a:rPr lang="en-US" altLang="zh-TW" dirty="0"/>
                  <a:t>I</a:t>
                </a:r>
                <a:r>
                  <a:rPr lang="en-US" altLang="zh-TW" dirty="0" smtClean="0"/>
                  <a:t>t is not efficient enough. </a:t>
                </a:r>
              </a:p>
              <a:p>
                <a:r>
                  <a:rPr lang="en-US" altLang="zh-TW" dirty="0" smtClean="0"/>
                  <a:t>Suppose we have a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zh-TW" altLang="en-US" dirty="0" smtClean="0"/>
                  <a:t> </a:t>
                </a:r>
                <a:endParaRPr lang="en-US" altLang="zh-TW" dirty="0" smtClean="0"/>
              </a:p>
              <a:p>
                <a:r>
                  <a:rPr lang="en-US" altLang="zh-TW" dirty="0" smtClean="0"/>
                  <a:t>The Jacobian is as follows.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66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Chain Rule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dot product of Jacobian Matrix</a:t>
                </a:r>
              </a:p>
              <a:p>
                <a:r>
                  <a:rPr lang="en-US" altLang="zh-TW" dirty="0" smtClean="0"/>
                  <a:t>Suppose we have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zh-TW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a composition operator. </a:t>
                </a:r>
              </a:p>
              <a:p>
                <a:r>
                  <a:rPr lang="en-US" altLang="zh-TW" dirty="0" smtClean="0"/>
                  <a:t>Its derivative is as follows.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sub>
                    </m:sSub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9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000" dirty="0" smtClean="0"/>
                  <a:t>Suppose we have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, what is the gradients of h = f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altLang="zh-TW" sz="2000" dirty="0" smtClean="0"/>
                  <a:t> g ?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e>
                    </m:d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2000" b="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=3+2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00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00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TW" sz="2000" dirty="0" smtClean="0"/>
              </a:p>
              <a:p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so the gradients are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3+2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6+2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9+2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Conventional </a:t>
            </a:r>
            <a:r>
              <a:rPr lang="en-US" altLang="zh-TW" dirty="0"/>
              <a:t>Chain Rule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20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Multiplication of Jacobian Matrix Chain </a:t>
            </a:r>
            <a:r>
              <a:rPr lang="en-US" altLang="zh-TW" dirty="0"/>
              <a:t>Rule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same example as above let’s calculate chain rule with multiplication of Jacobian Matrix.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0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Useful Identities for Neural Network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3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Matrix Times </a:t>
            </a:r>
            <a:r>
              <a:rPr lang="en-US" altLang="zh-TW" dirty="0"/>
              <a:t>C</a:t>
            </a:r>
            <a:r>
              <a:rPr lang="en-US" altLang="zh-TW" dirty="0" smtClean="0"/>
              <a:t>olumn </a:t>
            </a:r>
            <a:r>
              <a:rPr lang="en-US" altLang="zh-TW" dirty="0"/>
              <a:t>V</a:t>
            </a:r>
            <a:r>
              <a:rPr lang="en-US" altLang="zh-TW" dirty="0" smtClean="0"/>
              <a:t>ector w.r.t. </a:t>
            </a:r>
            <a:r>
              <a:rPr lang="en-US" altLang="zh-TW" dirty="0"/>
              <a:t>C</a:t>
            </a:r>
            <a:r>
              <a:rPr lang="en-US" altLang="zh-TW" dirty="0" smtClean="0"/>
              <a:t>olumn </a:t>
            </a:r>
            <a:r>
              <a:rPr lang="en-US" altLang="zh-TW" dirty="0"/>
              <a:t>V</a:t>
            </a:r>
            <a:r>
              <a:rPr lang="en-US" altLang="zh-TW" dirty="0" smtClean="0"/>
              <a:t>ector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z = </a:t>
                </a:r>
                <a:r>
                  <a:rPr lang="en-US" altLang="zh-TW" dirty="0" err="1" smtClean="0"/>
                  <a:t>Wx</a:t>
                </a:r>
                <a:r>
                  <a:rPr lang="en-US" altLang="zh-TW" dirty="0" smtClean="0"/>
                  <a:t>, what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? W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dirty="0" smtClean="0"/>
                  <a:t>, x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dirty="0"/>
                  <a:t>z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/>
                  <a:t> = W – (1)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8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Course 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Introduction to Reinforcement Learning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Markov Decision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Processes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Planning by Dynamic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Programming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Model-Free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Prediction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Model-Free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Control</a:t>
            </a:r>
          </a:p>
          <a:p>
            <a:r>
              <a:rPr lang="en-US" altLang="zh-TW" dirty="0" smtClean="0"/>
              <a:t>Neural Network</a:t>
            </a:r>
          </a:p>
          <a:p>
            <a:r>
              <a:rPr lang="en-US" altLang="zh-TW" dirty="0"/>
              <a:t>Value Function </a:t>
            </a:r>
            <a:r>
              <a:rPr lang="en-US" altLang="zh-TW" dirty="0" smtClean="0"/>
              <a:t>Approximation</a:t>
            </a:r>
          </a:p>
          <a:p>
            <a:r>
              <a:rPr lang="en-US" altLang="zh-TW" dirty="0" smtClean="0"/>
              <a:t>Policy Gradient</a:t>
            </a: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4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Row Vector </a:t>
            </a:r>
            <a:r>
              <a:rPr lang="en-US" altLang="zh-TW" dirty="0"/>
              <a:t>T</a:t>
            </a:r>
            <a:r>
              <a:rPr lang="en-US" altLang="zh-TW" dirty="0" smtClean="0"/>
              <a:t>imes </a:t>
            </a:r>
            <a:r>
              <a:rPr lang="en-US" altLang="zh-TW" dirty="0"/>
              <a:t>M</a:t>
            </a:r>
            <a:r>
              <a:rPr lang="en-US" altLang="zh-TW" dirty="0" smtClean="0"/>
              <a:t>atrix w.r.t. </a:t>
            </a:r>
            <a:r>
              <a:rPr lang="en-US" altLang="zh-TW" dirty="0"/>
              <a:t>R</a:t>
            </a:r>
            <a:r>
              <a:rPr lang="en-US" altLang="zh-TW" dirty="0" smtClean="0"/>
              <a:t>ow </a:t>
            </a:r>
            <a:r>
              <a:rPr lang="en-US" altLang="zh-TW" dirty="0"/>
              <a:t>V</a:t>
            </a:r>
            <a:r>
              <a:rPr lang="en-US" altLang="zh-TW" dirty="0" smtClean="0"/>
              <a:t>ector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z = </a:t>
                </a:r>
                <a:r>
                  <a:rPr lang="en-US" altLang="zh-TW" dirty="0" err="1" smtClean="0"/>
                  <a:t>xW</a:t>
                </a:r>
                <a:r>
                  <a:rPr lang="en-US" altLang="zh-TW" dirty="0" smtClean="0"/>
                  <a:t>, </a:t>
                </a:r>
                <a:r>
                  <a:rPr lang="en-US" altLang="zh-TW" dirty="0"/>
                  <a:t>what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? W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dirty="0"/>
                  <a:t>, x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dirty="0"/>
                  <a:t> z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/>
                  <a:t> – (2)</a:t>
                </a:r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30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dirty="0"/>
              <a:t>V</a:t>
            </a:r>
            <a:r>
              <a:rPr lang="en-US" altLang="zh-TW" dirty="0" smtClean="0"/>
              <a:t>ector w.r.t. </a:t>
            </a:r>
            <a:r>
              <a:rPr lang="en-US" altLang="zh-TW" dirty="0"/>
              <a:t>I</a:t>
            </a:r>
            <a:r>
              <a:rPr lang="en-US" altLang="zh-TW" dirty="0" smtClean="0"/>
              <a:t>tself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z = x, </a:t>
                </a:r>
                <a:r>
                  <a:rPr lang="en-US" altLang="zh-TW" dirty="0"/>
                  <a:t>what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 smtClean="0"/>
                  <a:t>?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dirty="0"/>
                  <a:t>z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TW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10⋯0</m:t>
                                  </m:r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 1⋯0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00⋯1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/>
                  <a:t> = I</a:t>
                </a:r>
              </a:p>
              <a:p>
                <a:r>
                  <a:rPr lang="en-US" altLang="zh-TW" dirty="0"/>
                  <a:t>Thus,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TW" dirty="0"/>
                  <a:t> = I, which is an identity matrix. – (3)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Elementwise Function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z = f(x), </a:t>
                </a:r>
                <a:r>
                  <a:rPr lang="en-US" altLang="zh-TW" dirty="0"/>
                  <a:t>what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 smtClean="0"/>
                  <a:t>?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/>
                      <m:t>z</m:t>
                    </m:r>
                    <m:r>
                      <m:rPr>
                        <m:nor/>
                      </m:rPr>
                      <a:rPr lang="en-US" altLang="zh-TW" dirty="0"/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TW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Thus,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TW" dirty="0"/>
                  <a:t> = </a:t>
                </a:r>
                <a:r>
                  <a:rPr lang="en-US" altLang="zh-TW" dirty="0" err="1"/>
                  <a:t>diag</a:t>
                </a:r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/>
                  <a:t>) – (4</a:t>
                </a:r>
                <a:r>
                  <a:rPr lang="en-US" altLang="zh-TW" dirty="0" smtClean="0"/>
                  <a:t>)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8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T</a:t>
            </a:r>
            <a:r>
              <a:rPr lang="en-US" altLang="zh-TW" dirty="0" smtClean="0"/>
              <a:t>imes </a:t>
            </a:r>
            <a:r>
              <a:rPr lang="en-US" altLang="zh-TW" dirty="0"/>
              <a:t>C</a:t>
            </a:r>
            <a:r>
              <a:rPr lang="en-US" altLang="zh-TW" dirty="0" smtClean="0"/>
              <a:t>olumn </a:t>
            </a:r>
            <a:r>
              <a:rPr lang="en-US" altLang="zh-TW" dirty="0"/>
              <a:t>Vector w.r.t M</a:t>
            </a:r>
            <a:r>
              <a:rPr lang="en-US" altLang="zh-TW" dirty="0" smtClean="0"/>
              <a:t>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z = </a:t>
                </a:r>
                <a:r>
                  <a:rPr lang="en-US" altLang="zh-TW" dirty="0" err="1"/>
                  <a:t>Wx</a:t>
                </a:r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altLang="zh-TW" dirty="0"/>
                  <a:t>, what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? W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dirty="0"/>
                  <a:t>, x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z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altLang="zh-TW" dirty="0" smtClean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 smtClean="0"/>
                  <a:t> *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….</a:t>
                </a: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F5F7-6250-42AC-86EC-F0DAF8EB0F02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7" name="右大括弧 6"/>
          <p:cNvSpPr/>
          <p:nvPr/>
        </p:nvSpPr>
        <p:spPr>
          <a:xfrm>
            <a:off x="5008418" y="3956857"/>
            <a:ext cx="78971" cy="76477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5087389" y="3506037"/>
            <a:ext cx="3795354" cy="315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 - 1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</a:t>
            </a:r>
            <a:r>
              <a:rPr lang="en-US" altLang="zh-TW" dirty="0" smtClean="0"/>
              <a:t>Times </a:t>
            </a:r>
            <a:r>
              <a:rPr lang="en-US" altLang="zh-TW" dirty="0"/>
              <a:t>C</a:t>
            </a:r>
            <a:r>
              <a:rPr lang="en-US" altLang="zh-TW" dirty="0" smtClean="0"/>
              <a:t>olumn </a:t>
            </a:r>
            <a:r>
              <a:rPr lang="en-US" altLang="zh-TW" dirty="0"/>
              <a:t>Vector w.r.t M</a:t>
            </a:r>
            <a:r>
              <a:rPr lang="en-US" altLang="zh-TW" dirty="0" smtClean="0"/>
              <a:t>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Therefore,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dirty="0"/>
                                <m:t> ∗ 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,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dirty="0"/>
                                <m:t> ∗ 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dirty="0"/>
                                <m:t> ∗ 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dirty="0"/>
                                <m:t> ∗ 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 ,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dirty="0"/>
                                <m:t> ∗ 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dirty="0"/>
                                <m:t> ∗ 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num>
                              <m:den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num>
                              <m:den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] =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F5F7-6250-42AC-86EC-F0DAF8EB0F02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9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Derivative of Cross-Entropy </a:t>
            </a:r>
            <a:r>
              <a:rPr lang="en-US" altLang="zh-TW" dirty="0" smtClean="0"/>
              <a:t>Loss </a:t>
            </a:r>
            <a:r>
              <a:rPr lang="en-US" altLang="zh-TW" dirty="0"/>
              <a:t>w.r.t </a:t>
            </a:r>
            <a:r>
              <a:rPr lang="en-US" altLang="zh-TW" dirty="0" smtClean="0"/>
              <a:t>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J =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zh-TW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nary>
                              <m:naryPr>
                                <m:chr m:val="∑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den>
                        </m:f>
                      </m:e>
                    </m:d>
                  </m:oMath>
                </a14:m>
                <a:r>
                  <a:rPr lang="en-US" altLang="zh-TW" dirty="0" smtClean="0"/>
                  <a:t>, what </a:t>
                </a:r>
                <a:r>
                  <a:rPr lang="en-US" altLang="zh-TW" dirty="0"/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J =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=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F5F7-6250-42AC-86EC-F0DAF8EB0F02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620982" y="3117273"/>
            <a:ext cx="548640" cy="5320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1255222" y="4039307"/>
            <a:ext cx="3034146" cy="906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Identity 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8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Derivative of Cross-Entropy Loss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J =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num>
                          <m:den>
                            <m:nary>
                              <m:naryPr>
                                <m:chr m:val="∑"/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den>
                        </m:f>
                      </m:e>
                    </m:d>
                  </m:oMath>
                </a14:m>
                <a:r>
                  <a:rPr lang="en-US" altLang="zh-TW" dirty="0"/>
                  <a:t>,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J =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= -1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     = -1 + </a:t>
                </a:r>
                <a:r>
                  <a:rPr lang="en-US" dirty="0" err="1" smtClean="0"/>
                  <a:t>softmax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F5F7-6250-42AC-86EC-F0DAF8EB0F02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310938" y="2959331"/>
            <a:ext cx="1429789" cy="8146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9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Derivative </a:t>
            </a:r>
            <a:r>
              <a:rPr lang="en-US" altLang="zh-TW" dirty="0" smtClean="0"/>
              <a:t>of Sigmoid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f(z)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altLang="zh-TW" dirty="0"/>
                  <a:t>,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⁡(−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(−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+1 −1</m:t>
                        </m:r>
                      </m:num>
                      <m:den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(−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 smtClean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+1 −1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(−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F5F7-6250-42AC-86EC-F0DAF8EB0F02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175462" y="3815542"/>
            <a:ext cx="1878676" cy="5985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3801687" y="4483331"/>
            <a:ext cx="1438102" cy="5985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5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Derivative of </a:t>
            </a:r>
            <a:r>
              <a:rPr lang="en-US" altLang="zh-TW" dirty="0" err="1" smtClean="0"/>
              <a:t>ReLU</a:t>
            </a:r>
            <a:r>
              <a:rPr lang="en-US" altLang="zh-TW" dirty="0" smtClean="0"/>
              <a:t> </a:t>
            </a:r>
            <a:r>
              <a:rPr lang="en-US" altLang="zh-TW" dirty="0"/>
              <a:t>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ReLU</a:t>
                </a:r>
                <a:r>
                  <a:rPr lang="en-US" dirty="0"/>
                  <a:t>(x) = </a:t>
                </a:r>
                <a:r>
                  <a:rPr lang="en-US" dirty="0" smtClean="0"/>
                  <a:t>max(0,x), </a:t>
                </a:r>
                <a:r>
                  <a:rPr lang="zh-TW" altLang="en-US" dirty="0" smtClean="0"/>
                  <a:t>求 </a:t>
                </a:r>
                <a:r>
                  <a:rPr lang="en-US" altLang="zh-TW" dirty="0" err="1" smtClean="0"/>
                  <a:t>ReLU</a:t>
                </a:r>
                <a:r>
                  <a:rPr lang="en-US" altLang="zh-TW" dirty="0" smtClean="0"/>
                  <a:t> </a:t>
                </a:r>
                <a:r>
                  <a:rPr lang="zh-TW" altLang="en-US" dirty="0" smtClean="0"/>
                  <a:t>的微分</a:t>
                </a:r>
                <a:endParaRPr lang="en-US" altLang="zh-TW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𝑅𝑒𝐿𝑈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𝑖𝑓𝑥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F5F7-6250-42AC-86EC-F0DAF8EB0F02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23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 of </a:t>
            </a:r>
            <a:r>
              <a:rPr lang="en-US" dirty="0" err="1" smtClean="0"/>
              <a:t>Tanh</a:t>
            </a:r>
            <a:r>
              <a:rPr lang="en-US" dirty="0" smtClean="0"/>
              <a:t>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Tanh(z)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dirty="0" smtClean="0"/>
                  <a:t> , </a:t>
                </a:r>
                <a:r>
                  <a:rPr lang="zh-TW" altLang="en-US" dirty="0" smtClean="0"/>
                  <a:t>求</a:t>
                </a:r>
                <a:r>
                  <a:rPr lang="en-US" altLang="zh-TW" dirty="0" err="1" smtClean="0"/>
                  <a:t>Tanh</a:t>
                </a:r>
                <a:r>
                  <a:rPr lang="zh-TW" altLang="en-US" dirty="0" smtClean="0"/>
                  <a:t>的微分</a:t>
                </a:r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Tanh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= 1 -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Tanh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F5F7-6250-42AC-86EC-F0DAF8EB0F02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0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Today’s 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Neural Network</a:t>
            </a:r>
          </a:p>
          <a:p>
            <a:r>
              <a:rPr lang="en-US" altLang="zh-TW" sz="2000" dirty="0"/>
              <a:t>Stochastic Gradient Decent</a:t>
            </a:r>
          </a:p>
          <a:p>
            <a:r>
              <a:rPr lang="en-US" altLang="zh-TW" sz="2000" dirty="0"/>
              <a:t>Backpropagation</a:t>
            </a:r>
          </a:p>
          <a:p>
            <a:r>
              <a:rPr lang="en-US" altLang="zh-TW" sz="2000" dirty="0"/>
              <a:t>Tricks and Tips on Neural Network</a:t>
            </a:r>
          </a:p>
          <a:p>
            <a:endParaRPr lang="en-US" altLang="zh-TW" sz="20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51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Backpropagation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45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Derivative</a:t>
            </a:r>
          </a:p>
          <a:p>
            <a:r>
              <a:rPr lang="en-US" altLang="zh-TW" dirty="0" smtClean="0"/>
              <a:t>Chain rule</a:t>
            </a:r>
          </a:p>
          <a:p>
            <a:r>
              <a:rPr lang="en-US" altLang="zh-TW" dirty="0" smtClean="0"/>
              <a:t>In order to minimize computation, we also reuse the derivative from higher layer.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2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Computational Graph and </a:t>
            </a:r>
            <a:r>
              <a:rPr lang="en-US" altLang="zh-TW" dirty="0"/>
              <a:t>F</a:t>
            </a:r>
            <a:r>
              <a:rPr lang="en-US" altLang="zh-TW" dirty="0" smtClean="0"/>
              <a:t>orward Propagation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Forward Propagation</a:t>
                </a:r>
              </a:p>
              <a:p>
                <a:pPr lvl="1"/>
                <a:r>
                  <a:rPr lang="en-US" altLang="zh-TW" sz="2000" dirty="0" smtClean="0"/>
                  <a:t>x (input)</a:t>
                </a:r>
              </a:p>
              <a:p>
                <a:pPr lvl="1"/>
                <a:r>
                  <a:rPr lang="en-US" altLang="zh-TW" sz="2000" dirty="0"/>
                  <a:t>z</a:t>
                </a:r>
                <a:r>
                  <a:rPr lang="en-US" altLang="zh-TW" sz="2000" dirty="0" smtClean="0"/>
                  <a:t> = </a:t>
                </a:r>
                <a:r>
                  <a:rPr lang="en-US" altLang="zh-TW" sz="2000" dirty="0" err="1" smtClean="0"/>
                  <a:t>Wx</a:t>
                </a:r>
                <a:r>
                  <a:rPr lang="en-US" altLang="zh-TW" sz="2000" dirty="0" smtClean="0"/>
                  <a:t> + b</a:t>
                </a:r>
              </a:p>
              <a:p>
                <a:pPr lvl="1"/>
                <a:r>
                  <a:rPr lang="en-US" altLang="zh-TW" sz="2000" dirty="0" smtClean="0"/>
                  <a:t>h = f(z)</a:t>
                </a:r>
              </a:p>
              <a:p>
                <a:pPr lvl="1"/>
                <a:r>
                  <a:rPr lang="en-US" altLang="zh-TW" sz="2000" dirty="0" smtClean="0"/>
                  <a:t>s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TW" sz="2000" b="0" dirty="0" smtClean="0"/>
              </a:p>
              <a:p>
                <a:pPr marL="0" indent="0">
                  <a:buNone/>
                </a:pPr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32</a:t>
            </a:fld>
            <a:endParaRPr lang="zh-TW" altLang="en-US"/>
          </a:p>
        </p:txBody>
      </p:sp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2" y="3824849"/>
            <a:ext cx="8756139" cy="223285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76592" y="5624963"/>
            <a:ext cx="800100" cy="49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69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Computational Graph and Back Propagation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 smtClean="0"/>
                  <a:t>Forward Propagation</a:t>
                </a:r>
              </a:p>
              <a:p>
                <a:pPr lvl="1"/>
                <a:r>
                  <a:rPr lang="en-US" altLang="zh-TW" sz="2000" dirty="0" smtClean="0"/>
                  <a:t>x (input)</a:t>
                </a:r>
              </a:p>
              <a:p>
                <a:pPr lvl="1"/>
                <a:r>
                  <a:rPr lang="en-US" altLang="zh-TW" sz="2000" dirty="0"/>
                  <a:t>z</a:t>
                </a:r>
                <a:r>
                  <a:rPr lang="en-US" altLang="zh-TW" sz="2000" dirty="0" smtClean="0"/>
                  <a:t> = </a:t>
                </a:r>
                <a:r>
                  <a:rPr lang="en-US" altLang="zh-TW" sz="2000" dirty="0" err="1" smtClean="0"/>
                  <a:t>Wx</a:t>
                </a:r>
                <a:r>
                  <a:rPr lang="en-US" altLang="zh-TW" sz="2000" dirty="0" smtClean="0"/>
                  <a:t> + b</a:t>
                </a:r>
              </a:p>
              <a:p>
                <a:pPr lvl="1"/>
                <a:r>
                  <a:rPr lang="en-US" altLang="zh-TW" sz="2000" dirty="0" smtClean="0"/>
                  <a:t>h = f(z)</a:t>
                </a:r>
              </a:p>
              <a:p>
                <a:pPr lvl="1"/>
                <a:r>
                  <a:rPr lang="en-US" altLang="zh-TW" sz="2000" dirty="0" smtClean="0"/>
                  <a:t>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TW" sz="2000" b="0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33</a:t>
            </a:fld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11" y="3553701"/>
            <a:ext cx="9478497" cy="271295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78169" y="5671038"/>
            <a:ext cx="800100" cy="49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6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Backpropagation on Single Node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Each node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 </a:t>
            </a:r>
            <a:r>
              <a:rPr lang="en-US" altLang="zh-TW" dirty="0" smtClean="0"/>
              <a:t>receives the upstream gradient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 </a:t>
            </a:r>
            <a:r>
              <a:rPr lang="en-US" altLang="zh-TW" dirty="0" smtClean="0"/>
              <a:t>has a local gradient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34</a:t>
            </a:fld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52" y="3022398"/>
            <a:ext cx="7443910" cy="33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How to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altLang="zh-TW" dirty="0" smtClean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b="-4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US" altLang="zh-TW" b="0" dirty="0" smtClean="0"/>
              </a:p>
              <a:p>
                <a:r>
                  <a:rPr lang="en-US" altLang="zh-TW" dirty="0" smtClean="0"/>
                  <a:t>(downstream gradient) = (upstream gradient) (local gradient)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35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90" y="2932705"/>
            <a:ext cx="7443910" cy="33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Single Node with Multiple Inputs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z = </a:t>
            </a:r>
            <a:r>
              <a:rPr lang="en-US" altLang="zh-TW" dirty="0" err="1" smtClean="0"/>
              <a:t>Wx</a:t>
            </a:r>
            <a:endParaRPr lang="en-US" altLang="zh-TW" dirty="0" smtClean="0"/>
          </a:p>
          <a:p>
            <a:r>
              <a:rPr lang="en-US" altLang="zh-TW" dirty="0" smtClean="0"/>
              <a:t>Multiple Inputs                    multiple local gradients</a:t>
            </a:r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36</a:t>
            </a:fld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3239965" y="2271887"/>
            <a:ext cx="1019907" cy="422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42" y="2795047"/>
            <a:ext cx="7471835" cy="3381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984023" y="4756639"/>
                <a:ext cx="2338754" cy="6506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zh-TW" altLang="en-US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023" y="4756639"/>
                <a:ext cx="2338754" cy="650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/>
          <p:cNvCxnSpPr/>
          <p:nvPr/>
        </p:nvCxnSpPr>
        <p:spPr>
          <a:xfrm flipH="1">
            <a:off x="7069015" y="4577252"/>
            <a:ext cx="2101362" cy="0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 flipV="1">
            <a:off x="1916723" y="3376246"/>
            <a:ext cx="2965939" cy="580477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5251387" y="3691786"/>
                <a:ext cx="594458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387" y="3691786"/>
                <a:ext cx="594458" cy="619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5193463" y="4756639"/>
                <a:ext cx="496225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63" y="4756639"/>
                <a:ext cx="496225" cy="619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2089012" y="3782152"/>
                <a:ext cx="1949588" cy="677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zh-TW" alt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US" altLang="zh-TW" sz="2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zh-TW" alt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TW" alt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012" y="3782152"/>
                <a:ext cx="1949588" cy="6775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/>
          <p:cNvCxnSpPr/>
          <p:nvPr/>
        </p:nvCxnSpPr>
        <p:spPr>
          <a:xfrm flipH="1">
            <a:off x="1811215" y="5330367"/>
            <a:ext cx="2989385" cy="428595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2760785" y="5687142"/>
                <a:ext cx="1978268" cy="677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zh-TW" alt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zh-TW" alt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TW" alt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785" y="5687142"/>
                <a:ext cx="1978268" cy="6775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52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3" grpId="0"/>
      <p:bldP spid="24" grpId="0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Forward Propagation</a:t>
                </a:r>
                <a:endParaRPr lang="en-US" altLang="zh-TW" dirty="0" smtClean="0"/>
              </a:p>
              <a:p>
                <a:pPr lvl="1"/>
                <a:r>
                  <a:rPr lang="en-US" altLang="zh-TW" sz="2000" dirty="0" smtClean="0"/>
                  <a:t>a = x + y = 3</a:t>
                </a:r>
              </a:p>
              <a:p>
                <a:pPr lvl="1"/>
                <a:r>
                  <a:rPr lang="en-US" altLang="zh-TW" sz="2000" dirty="0" smtClean="0"/>
                  <a:t>b = max(y, z) = 2</a:t>
                </a:r>
              </a:p>
              <a:p>
                <a:pPr lvl="1"/>
                <a:r>
                  <a:rPr lang="en-US" altLang="zh-TW" sz="2000" dirty="0" smtClean="0"/>
                  <a:t>f = ab = 6</a:t>
                </a:r>
              </a:p>
              <a:p>
                <a:pPr lvl="1"/>
                <a:r>
                  <a:rPr lang="en-US" altLang="zh-TW" sz="2000" dirty="0" smtClean="0"/>
                  <a:t>x = 1, y = 2, z = 0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zh-TW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TW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altLang="zh-TW" sz="2000" dirty="0" smtClean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zh-TW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altLang="zh-TW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=2+3=5</m:t>
                    </m:r>
                  </m:oMath>
                </a14:m>
                <a:endParaRPr lang="zh-TW" altLang="en-US" sz="2000" dirty="0">
                  <a:solidFill>
                    <a:srgbClr val="0000CC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zh-TW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altLang="zh-TW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  <a:p>
                <a:pPr lvl="1"/>
                <a:endParaRPr lang="en-US" altLang="zh-TW" sz="200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37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6" y="2956770"/>
            <a:ext cx="8003931" cy="337132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907946" y="2812515"/>
            <a:ext cx="736092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rgbClr val="FF0000"/>
                </a:solidFill>
              </a:rPr>
              <a:t>1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53075" y="3671446"/>
            <a:ext cx="736092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rgbClr val="FF0000"/>
                </a:solidFill>
              </a:rPr>
              <a:t>2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99444" y="5299288"/>
            <a:ext cx="736092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rgbClr val="FF0000"/>
                </a:solidFill>
              </a:rPr>
              <a:t>0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31317" y="4530377"/>
            <a:ext cx="736092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rgbClr val="FF0000"/>
                </a:solidFill>
              </a:rPr>
              <a:t>2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17308" y="3393028"/>
            <a:ext cx="736092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rgbClr val="FF0000"/>
                </a:solidFill>
              </a:rPr>
              <a:t>3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02960" y="4742991"/>
            <a:ext cx="736092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rgbClr val="FF0000"/>
                </a:solidFill>
              </a:rPr>
              <a:t>2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836849" y="4115959"/>
            <a:ext cx="736092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rgbClr val="FF0000"/>
                </a:solidFill>
              </a:rPr>
              <a:t>6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9202615" y="4655849"/>
                <a:ext cx="2338754" cy="6506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altLang="zh-TW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615" y="4655849"/>
                <a:ext cx="2338754" cy="650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717236" y="3889477"/>
                <a:ext cx="2338754" cy="6506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zh-TW" sz="1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=1∗2</m:t>
                      </m:r>
                    </m:oMath>
                  </m:oMathPara>
                </a14:m>
                <a:endParaRPr lang="zh-TW" alt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236" y="3889477"/>
                <a:ext cx="2338754" cy="650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772921" y="5162060"/>
                <a:ext cx="2338754" cy="6506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altLang="zh-TW" sz="1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=1∗3</m:t>
                      </m:r>
                    </m:oMath>
                  </m:oMathPara>
                </a14:m>
                <a:endParaRPr lang="zh-TW" alt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921" y="5162060"/>
                <a:ext cx="2338754" cy="6506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861940" y="5647128"/>
                <a:ext cx="2338754" cy="6506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altLang="zh-TW" sz="1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=1∗0</m:t>
                      </m:r>
                    </m:oMath>
                  </m:oMathPara>
                </a14:m>
                <a:endParaRPr lang="zh-TW" alt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940" y="5647128"/>
                <a:ext cx="2338754" cy="6506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757246" y="4808677"/>
                <a:ext cx="2338754" cy="6506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1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=3∗1</m:t>
                      </m:r>
                    </m:oMath>
                  </m:oMathPara>
                </a14:m>
                <a:endParaRPr lang="zh-TW" alt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246" y="4808677"/>
                <a:ext cx="2338754" cy="6506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4598032" y="3959756"/>
                <a:ext cx="2338754" cy="6506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1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=2∗1</m:t>
                      </m:r>
                    </m:oMath>
                  </m:oMathPara>
                </a14:m>
                <a:endParaRPr lang="zh-TW" alt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032" y="3959756"/>
                <a:ext cx="2338754" cy="6506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3814448" y="3252221"/>
                <a:ext cx="2338754" cy="6506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=2∗1</m:t>
                      </m:r>
                    </m:oMath>
                  </m:oMathPara>
                </a14:m>
                <a:endParaRPr lang="zh-TW" alt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448" y="3252221"/>
                <a:ext cx="2338754" cy="6506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28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 up the Gradients at outward Branches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81" y="1829740"/>
            <a:ext cx="7709166" cy="3101872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59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Real Network Example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39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內容版面配置區 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We will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p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p>
                      </m:num>
                      <m:den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p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den>
                    </m:f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p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p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den>
                    </m:f>
                  </m:oMath>
                </a14:m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內容版面配置區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內容版面配置區 8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789" y="2130243"/>
            <a:ext cx="3659191" cy="267066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484436" y="4271555"/>
            <a:ext cx="1585335" cy="979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038600" y="5081954"/>
                <a:ext cx="1395046" cy="7561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081954"/>
                <a:ext cx="1395046" cy="756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05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Neural Network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4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How to calculate</a:t>
                </a:r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36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3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sz="3600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num>
                      <m:den>
                        <m:r>
                          <a:rPr lang="zh-TW" altLang="en-US" sz="36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36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sz="36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TW" sz="3600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TW" dirty="0" smtClean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40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den>
                    </m:f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den>
                    </m:f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sup>
                            </m:sSubSup>
                          </m:e>
                        </m:nary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內容版面配置區 6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596053"/>
            <a:ext cx="3320942" cy="240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Node Intuition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Upstream gradient is distributed when the node is “+”</a:t>
            </a:r>
          </a:p>
          <a:p>
            <a:r>
              <a:rPr lang="en-US" altLang="zh-TW" dirty="0" smtClean="0"/>
              <a:t>Upstream gradient is routed when sign of node is “max”</a:t>
            </a:r>
          </a:p>
          <a:p>
            <a:r>
              <a:rPr lang="en-US" altLang="zh-TW" dirty="0" smtClean="0"/>
              <a:t>Upstream gradient is switched when sign of node is ”*”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41</a:t>
            </a:fld>
            <a:endParaRPr lang="zh-TW" altLang="en-US"/>
          </a:p>
        </p:txBody>
      </p:sp>
      <p:pic>
        <p:nvPicPr>
          <p:cNvPr id="19" name="圖片 18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46" y="3296353"/>
            <a:ext cx="7376799" cy="28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Efficient Gradient Computation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Incorrect Way to Compute </a:t>
            </a:r>
            <a:r>
              <a:rPr lang="en-US" altLang="zh-TW" dirty="0" err="1" smtClean="0"/>
              <a:t>backprop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Compute </a:t>
            </a:r>
            <a:r>
              <a:rPr lang="en-US" altLang="zh-TW" dirty="0" err="1" smtClean="0"/>
              <a:t>backprop</a:t>
            </a:r>
            <a:r>
              <a:rPr lang="en-US" altLang="zh-TW" dirty="0" smtClean="0"/>
              <a:t> without reusing the term that has already calculated</a:t>
            </a:r>
            <a:endParaRPr lang="en-US" altLang="zh-TW" dirty="0"/>
          </a:p>
          <a:p>
            <a:pPr marL="457200" lvl="1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42</a:t>
            </a:fld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13" y="3007441"/>
            <a:ext cx="8870449" cy="26367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18846" y="5143500"/>
            <a:ext cx="773723" cy="58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71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Efficient Gradient Computation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Right way to compute </a:t>
            </a:r>
            <a:r>
              <a:rPr lang="en-US" altLang="zh-TW" dirty="0" err="1" smtClean="0"/>
              <a:t>backprop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Reuse the gradients which we have already calculated.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43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01" y="2948829"/>
            <a:ext cx="8885690" cy="25605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62808" y="5081954"/>
            <a:ext cx="430823" cy="360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3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Backprop</a:t>
            </a:r>
            <a:r>
              <a:rPr lang="en-US" altLang="zh-TW" dirty="0" smtClean="0"/>
              <a:t> in Computational Graph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Nodes are sorted in topological sort. Then, </a:t>
                </a:r>
              </a:p>
              <a:p>
                <a:r>
                  <a:rPr lang="en-US" altLang="zh-TW" dirty="0" smtClean="0"/>
                  <a:t>Forward propagation </a:t>
                </a:r>
              </a:p>
              <a:p>
                <a:pPr lvl="1"/>
                <a:r>
                  <a:rPr lang="en-US" altLang="zh-TW" dirty="0" smtClean="0"/>
                  <a:t>Values are computed in topological sort.</a:t>
                </a:r>
              </a:p>
              <a:p>
                <a:r>
                  <a:rPr lang="en-US" altLang="zh-TW" dirty="0" smtClean="0"/>
                  <a:t> Backward propagation</a:t>
                </a:r>
              </a:p>
              <a:p>
                <a:pPr lvl="1"/>
                <a:r>
                  <a:rPr lang="en-US" altLang="zh-TW" dirty="0" smtClean="0"/>
                  <a:t>Output gradient is initialized to 1</a:t>
                </a:r>
              </a:p>
              <a:p>
                <a:pPr lvl="1"/>
                <a:r>
                  <a:rPr lang="en-US" altLang="zh-TW" dirty="0" smtClean="0"/>
                  <a:t>Nodes are visited in reversed topological order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nary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Algorithm complexity of both algorithm is the same if we compute correctly.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44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03" y="1175066"/>
            <a:ext cx="2857748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Implementation of Back-Prop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40" y="1690688"/>
            <a:ext cx="7965273" cy="435133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3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Implementation of Forward/Backward API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42" y="1690688"/>
            <a:ext cx="8944823" cy="435133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Implementation of Forward/Backward API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56" y="1920863"/>
            <a:ext cx="9327688" cy="3932261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4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Numeric Gradient for Gradient Check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For small h (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)≈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Why above formula rather than previous formula that we learn in calculus class?</a:t>
                </a:r>
              </a:p>
              <a:p>
                <a:r>
                  <a:rPr lang="en-US" altLang="zh-TW" dirty="0" smtClean="0"/>
                  <a:t>Numeric Gradient is</a:t>
                </a:r>
              </a:p>
              <a:p>
                <a:pPr lvl="1"/>
                <a:r>
                  <a:rPr lang="en-US" altLang="zh-TW" dirty="0" smtClean="0"/>
                  <a:t>Hard to implement incorrectly</a:t>
                </a:r>
              </a:p>
              <a:p>
                <a:pPr lvl="1"/>
                <a:r>
                  <a:rPr lang="en-US" altLang="zh-TW" dirty="0"/>
                  <a:t>V</a:t>
                </a:r>
                <a:r>
                  <a:rPr lang="en-US" altLang="zh-TW" dirty="0" smtClean="0"/>
                  <a:t>ery slow</a:t>
                </a:r>
              </a:p>
              <a:p>
                <a:pPr lvl="1"/>
                <a:r>
                  <a:rPr lang="en-US" altLang="zh-TW" dirty="0"/>
                  <a:t>U</a:t>
                </a:r>
                <a:r>
                  <a:rPr lang="en-US" altLang="zh-TW" dirty="0" smtClean="0"/>
                  <a:t>seful to check our gradient</a:t>
                </a:r>
              </a:p>
              <a:p>
                <a:pPr lvl="2"/>
                <a:r>
                  <a:rPr lang="en-US" altLang="zh-TW" dirty="0" smtClean="0"/>
                  <a:t>Requirement to run gradient check become less nowadays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6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now we have learnt</a:t>
            </a:r>
          </a:p>
          <a:p>
            <a:pPr lvl="1"/>
            <a:r>
              <a:rPr lang="en-US" altLang="zh-TW" dirty="0" smtClean="0"/>
              <a:t>Neural network</a:t>
            </a:r>
          </a:p>
          <a:p>
            <a:pPr lvl="1"/>
            <a:r>
              <a:rPr lang="en-US" altLang="zh-TW" dirty="0" smtClean="0"/>
              <a:t>Core technology of neural network (backpropagation, partial derivative, chain rule, Jacobian, computational graph)</a:t>
            </a:r>
          </a:p>
          <a:p>
            <a:r>
              <a:rPr lang="en-US" altLang="zh-TW" dirty="0" smtClean="0"/>
              <a:t>But why should we learn it?</a:t>
            </a:r>
          </a:p>
          <a:p>
            <a:pPr lvl="1"/>
            <a:r>
              <a:rPr lang="en-US" altLang="zh-TW" dirty="0" smtClean="0"/>
              <a:t>Know how to debug when our neural nets don’t run correctly</a:t>
            </a:r>
          </a:p>
          <a:p>
            <a:pPr lvl="1"/>
            <a:r>
              <a:rPr lang="en-US" altLang="zh-TW" dirty="0" smtClean="0"/>
              <a:t>Know how it works so that we can do further research</a:t>
            </a:r>
          </a:p>
          <a:p>
            <a:pPr lvl="1"/>
            <a:r>
              <a:rPr lang="en-US" altLang="zh-TW" dirty="0" smtClean="0"/>
              <a:t>Spot dead network (</a:t>
            </a:r>
            <a:r>
              <a:rPr lang="en-US" altLang="zh-TW" dirty="0" err="1" smtClean="0"/>
              <a:t>ReLU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Vanish gradient </a:t>
            </a:r>
          </a:p>
          <a:p>
            <a:pPr lvl="1"/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48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Neural Network of Human Beings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73" y="1494692"/>
            <a:ext cx="8110895" cy="4547334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2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Tricks and Tips on Neural Network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3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Regularization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776438" cy="45307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TW" sz="2400" dirty="0" smtClean="0"/>
                  <a:t>In order to prevent overfitting, our loss function will be as follows in practice.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400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fName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𝑦𝑖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5"/>
                                          </m:r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p>
                                      <m:e>
                                        <m:func>
                                          <m:func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TW" sz="2400">
                                                <a:latin typeface="Cambria Math" panose="020405030504060302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supHide m:val="on"/>
                        <m:ctrlP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endParaRPr lang="en-US" altLang="zh-TW" sz="2400" dirty="0"/>
              </a:p>
              <a:p>
                <a:r>
                  <a:rPr lang="en-US" altLang="zh-TW" sz="2400" dirty="0" smtClean="0"/>
                  <a:t>Some people may say it’s better to have ten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t</a:t>
                </a:r>
                <a:r>
                  <a:rPr lang="en-US" altLang="zh-TW" sz="2400" dirty="0" smtClean="0"/>
                  <a:t>imes less parameters than the data. </a:t>
                </a:r>
              </a:p>
              <a:p>
                <a:r>
                  <a:rPr lang="en-US" altLang="zh-TW" sz="2400" dirty="0" smtClean="0"/>
                  <a:t>However</a:t>
                </a:r>
                <a:r>
                  <a:rPr lang="en-US" altLang="zh-TW" dirty="0" smtClean="0"/>
                  <a:t>:</a:t>
                </a:r>
                <a:r>
                  <a:rPr lang="en-US" altLang="zh-TW" dirty="0"/>
                  <a:t> </a:t>
                </a:r>
                <a:r>
                  <a:rPr lang="en-US" altLang="zh-TW" sz="2000" dirty="0" smtClean="0"/>
                  <a:t>Deep learning often has ten times much </a:t>
                </a:r>
              </a:p>
              <a:p>
                <a:pPr marL="457200" lvl="1" indent="0">
                  <a:buNone/>
                </a:pPr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 parameters than data, it works well.</a:t>
                </a:r>
              </a:p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We have many techniques to do the </a:t>
                </a:r>
              </a:p>
              <a:p>
                <a:pPr marL="0" indent="0">
                  <a:buNone/>
                </a:pP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   regularization</a:t>
                </a:r>
              </a:p>
              <a:p>
                <a:pPr marL="457200" lvl="1" indent="0">
                  <a:buNone/>
                </a:pPr>
                <a:r>
                  <a:rPr lang="en-US" altLang="zh-TW" sz="2000" dirty="0" smtClean="0"/>
                  <a:t>    </a:t>
                </a:r>
              </a:p>
              <a:p>
                <a:endParaRPr lang="en-US" altLang="zh-TW" sz="2400" dirty="0" smtClean="0"/>
              </a:p>
              <a:p>
                <a:pPr marL="0" indent="0">
                  <a:buNone/>
                </a:pP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776438" cy="4530725"/>
              </a:xfrm>
              <a:blipFill>
                <a:blip r:embed="rId2"/>
                <a:stretch>
                  <a:fillRect l="-736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51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69" y="3343951"/>
            <a:ext cx="3939840" cy="24334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143501" y="2269201"/>
            <a:ext cx="246184" cy="4212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5266593" y="2745521"/>
            <a:ext cx="0" cy="4749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293578" y="3275578"/>
            <a:ext cx="1852247" cy="351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Hyper-Parameter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24856" y="2269201"/>
            <a:ext cx="773721" cy="4212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/>
          <p:nvPr/>
        </p:nvCxnSpPr>
        <p:spPr>
          <a:xfrm flipH="1">
            <a:off x="6530640" y="2536565"/>
            <a:ext cx="1150224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7842739" y="2374625"/>
            <a:ext cx="1852247" cy="351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L2 Regularization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dirty="0" smtClean="0"/>
                        <m:t>Regularization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If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</a:t>
                </a:r>
              </a:p>
              <a:p>
                <a:pPr lvl="1"/>
                <a:r>
                  <a:rPr lang="en-US" altLang="zh-TW" dirty="0" smtClean="0"/>
                  <a:t>Too high: training step will be trivial because almost all of weights are 0.</a:t>
                </a:r>
              </a:p>
              <a:p>
                <a:pPr lvl="1"/>
                <a:r>
                  <a:rPr lang="en-US" altLang="zh-TW" dirty="0" smtClean="0"/>
                  <a:t>Too Low: model will be overfitting again since it’s similar to no regularization.</a:t>
                </a:r>
              </a:p>
              <a:p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a hyper-parameter that is required fine-tune.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10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Dropout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powerful and effective regularization technique.</a:t>
            </a:r>
          </a:p>
          <a:p>
            <a:r>
              <a:rPr lang="en-US" altLang="zh-TW" dirty="0"/>
              <a:t>T</a:t>
            </a:r>
            <a:r>
              <a:rPr lang="en-US" altLang="zh-TW" dirty="0" smtClean="0"/>
              <a:t>raining Step: </a:t>
            </a:r>
            <a:r>
              <a:rPr lang="en-US" altLang="zh-TW" dirty="0"/>
              <a:t>Only </a:t>
            </a:r>
            <a:r>
              <a:rPr lang="en-US" altLang="zh-TW" dirty="0" smtClean="0"/>
              <a:t>probability p number of neurons are activated.</a:t>
            </a:r>
          </a:p>
          <a:p>
            <a:r>
              <a:rPr lang="en-US" altLang="zh-TW" dirty="0" smtClean="0"/>
              <a:t>Test Step: Full neurons are activated.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53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40369"/>
            <a:ext cx="4901408" cy="251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Vectorization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54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This code is only run by using CPU. However, GPU can be faster.</a:t>
            </a:r>
            <a:endParaRPr lang="zh-TW" altLang="en-US" dirty="0"/>
          </a:p>
        </p:txBody>
      </p:sp>
      <p:pic>
        <p:nvPicPr>
          <p:cNvPr id="11" name="圖片 10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04" y="1870075"/>
            <a:ext cx="7726642" cy="258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Non-Linearity: Sigmoid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55</a:t>
            </a:fld>
            <a:endParaRPr lang="zh-TW" altLang="en-US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838200" y="1764079"/>
            <a:ext cx="10515600" cy="4351338"/>
          </a:xfrm>
        </p:spPr>
        <p:txBody>
          <a:bodyPr/>
          <a:lstStyle/>
          <a:p>
            <a:r>
              <a:rPr lang="en-US" altLang="zh-TW" dirty="0" smtClean="0"/>
              <a:t>It was commonly used in early 80’s and 90’s.</a:t>
            </a:r>
          </a:p>
          <a:p>
            <a:r>
              <a:rPr lang="en-US" altLang="zh-TW" dirty="0" smtClean="0"/>
              <a:t>Its output gives us a probability because its</a:t>
            </a:r>
          </a:p>
          <a:p>
            <a:pPr marL="0" indent="0">
              <a:buNone/>
            </a:pPr>
            <a:r>
              <a:rPr lang="en-US" altLang="zh-TW" dirty="0" smtClean="0"/>
              <a:t>rank is between 0 and 1.</a:t>
            </a:r>
          </a:p>
          <a:p>
            <a:r>
              <a:rPr lang="en-US" altLang="zh-TW" dirty="0" smtClean="0"/>
              <a:t>Since it doesn’t work well, we seldom use it </a:t>
            </a:r>
          </a:p>
          <a:p>
            <a:pPr marL="0" indent="0">
              <a:buNone/>
            </a:pPr>
            <a:r>
              <a:rPr lang="en-US" altLang="zh-TW" dirty="0" smtClean="0"/>
              <a:t>nowadays. This non-linearity is employed when</a:t>
            </a:r>
          </a:p>
          <a:p>
            <a:pPr marL="0" indent="0">
              <a:buNone/>
            </a:pPr>
            <a:r>
              <a:rPr lang="en-US" altLang="zh-TW" dirty="0" smtClean="0"/>
              <a:t>we want our output to be a probability. </a:t>
            </a:r>
            <a:endParaRPr lang="zh-TW" altLang="en-US" dirty="0"/>
          </a:p>
        </p:txBody>
      </p:sp>
      <p:pic>
        <p:nvPicPr>
          <p:cNvPr id="11" name="內容版面配置區 8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38" y="1825625"/>
            <a:ext cx="3180338" cy="37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Non-</a:t>
            </a:r>
            <a:r>
              <a:rPr lang="en-US" altLang="zh-TW" dirty="0" err="1" smtClean="0"/>
              <a:t>Linearities</a:t>
            </a:r>
            <a:r>
              <a:rPr lang="en-US" altLang="zh-TW" dirty="0" smtClean="0"/>
              <a:t>: </a:t>
            </a:r>
            <a:r>
              <a:rPr lang="en-US" altLang="zh-TW" dirty="0" err="1" smtClean="0"/>
              <a:t>tanh</a:t>
            </a:r>
            <a:r>
              <a:rPr lang="en-US" altLang="zh-TW" dirty="0" smtClean="0"/>
              <a:t> and hard </a:t>
            </a:r>
            <a:r>
              <a:rPr lang="en-US" altLang="zh-TW" dirty="0" err="1" smtClean="0"/>
              <a:t>tanh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tanh</a:t>
            </a:r>
            <a:r>
              <a:rPr lang="en-US" altLang="zh-TW" dirty="0" smtClean="0"/>
              <a:t>(z) =2 sigmoid(2z)-1 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56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10" y="2489994"/>
            <a:ext cx="7352990" cy="386635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754315" y="2409092"/>
            <a:ext cx="4141177" cy="1547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None of above non-</a:t>
            </a:r>
            <a:r>
              <a:rPr lang="en-US" altLang="zh-TW" dirty="0" err="1" smtClean="0"/>
              <a:t>linearities</a:t>
            </a:r>
            <a:r>
              <a:rPr lang="en-US" altLang="zh-TW" dirty="0" smtClean="0"/>
              <a:t> are default choices for training neural network.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49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Better Non-Linearity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err="1" smtClean="0"/>
              <a:t>ReLU</a:t>
            </a:r>
            <a:r>
              <a:rPr lang="en-US" altLang="zh-TW" dirty="0" smtClean="0"/>
              <a:t> = max(z,0)</a:t>
            </a:r>
          </a:p>
          <a:p>
            <a:r>
              <a:rPr lang="en-US" altLang="zh-TW" dirty="0" smtClean="0"/>
              <a:t>Computational efficiency</a:t>
            </a:r>
          </a:p>
          <a:p>
            <a:r>
              <a:rPr lang="en-US" altLang="zh-TW" dirty="0" smtClean="0"/>
              <a:t>Dead network sometimes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57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 smtClean="0"/>
              <a:t>Leaky </a:t>
            </a:r>
            <a:r>
              <a:rPr lang="en-US" altLang="zh-TW" dirty="0" err="1" smtClean="0"/>
              <a:t>ReLU</a:t>
            </a:r>
            <a:r>
              <a:rPr lang="en-US" altLang="zh-TW" dirty="0" smtClean="0"/>
              <a:t> and Parametric </a:t>
            </a:r>
            <a:r>
              <a:rPr lang="en-US" altLang="zh-TW" dirty="0" err="1" smtClean="0"/>
              <a:t>ReLU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10" name="內容版面配置區 7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34" y="3298026"/>
            <a:ext cx="3385163" cy="2724705"/>
          </a:xfrm>
          <a:prstGeom prst="rect">
            <a:avLst/>
          </a:prstGeom>
        </p:spPr>
      </p:pic>
      <p:pic>
        <p:nvPicPr>
          <p:cNvPr id="12" name="圖片 11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29" y="3149742"/>
            <a:ext cx="4625741" cy="287298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754315" y="2409092"/>
            <a:ext cx="4141177" cy="1547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It’s better to try </a:t>
            </a:r>
            <a:r>
              <a:rPr lang="en-US" altLang="zh-TW" dirty="0" err="1" smtClean="0"/>
              <a:t>ReLU</a:t>
            </a:r>
            <a:r>
              <a:rPr lang="en-US" altLang="zh-TW" dirty="0" smtClean="0"/>
              <a:t> first.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884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Non-Linearity: </a:t>
            </a:r>
            <a:r>
              <a:rPr lang="en-US" altLang="zh-TW" dirty="0" err="1" smtClean="0"/>
              <a:t>Maxout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𝑚𝑎𝑥𝑜𝑢𝑡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⁡(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Advantage</a:t>
                </a:r>
              </a:p>
              <a:p>
                <a:pPr lvl="1"/>
                <a:r>
                  <a:rPr lang="en-US" altLang="zh-TW" dirty="0" smtClean="0"/>
                  <a:t>Doesn’t have dying </a:t>
                </a:r>
                <a:r>
                  <a:rPr lang="en-US" altLang="zh-TW" dirty="0" err="1" smtClean="0"/>
                  <a:t>ReLU</a:t>
                </a:r>
                <a:endParaRPr lang="en-US" altLang="zh-TW" dirty="0" smtClean="0"/>
              </a:p>
              <a:p>
                <a:r>
                  <a:rPr lang="en-US" altLang="zh-TW" dirty="0" smtClean="0"/>
                  <a:t>Disadvantage</a:t>
                </a:r>
              </a:p>
              <a:p>
                <a:pPr lvl="1"/>
                <a:r>
                  <a:rPr lang="en-US" altLang="zh-TW" dirty="0" smtClean="0"/>
                  <a:t>Double the parameter</a:t>
                </a:r>
              </a:p>
            </p:txBody>
          </p:sp>
        </mc:Choice>
        <mc:Fallback xmlns="">
          <p:sp>
            <p:nvSpPr>
              <p:cNvPr id="9" name="內容版面配置區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7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Non-Linearity: Soft Sign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59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err="1" smtClean="0"/>
                  <a:t>softsign</a:t>
                </a:r>
                <a:r>
                  <a:rPr lang="en-US" altLang="zh-TW" dirty="0" smtClean="0"/>
                  <a:t>(z)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內容版面配置區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73" y="2095648"/>
            <a:ext cx="3126809" cy="239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Single Neuron of ANN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8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87" y="1762297"/>
            <a:ext cx="7369179" cy="42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Derivative of Non-</a:t>
            </a:r>
            <a:r>
              <a:rPr lang="en-US" altLang="zh-TW" dirty="0" err="1" smtClean="0"/>
              <a:t>Linearities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TW" sz="2400" dirty="0" smtClean="0"/>
                  <a:t>tanh(z)=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⁡(−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unc>
                          <m:func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⁡(−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TW" sz="2400" dirty="0" smtClean="0"/>
              </a:p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h𝑎𝑟𝑑𝑡𝑎𝑛h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 :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&lt;−1</m:t>
                            </m:r>
                          </m:e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 :−1&lt;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 :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</m:eqArr>
                      </m:e>
                    </m:d>
                  </m:oMath>
                </a14:m>
                <a:endParaRPr lang="en-US" altLang="zh-TW" sz="2400" dirty="0" smtClean="0"/>
              </a:p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𝑠𝑜𝑓𝑡𝑠𝑖𝑔𝑛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endParaRPr lang="en-US" altLang="zh-TW" sz="2400" dirty="0" smtClean="0"/>
              </a:p>
              <a:p>
                <a:r>
                  <a:rPr lang="en-US" altLang="zh-TW" sz="2400" dirty="0" err="1" smtClean="0"/>
                  <a:t>ReLU</a:t>
                </a:r>
                <a:r>
                  <a:rPr lang="en-US" altLang="zh-TW" sz="2400" dirty="0" smtClean="0"/>
                  <a:t>(z) =max(z,0)</a:t>
                </a:r>
              </a:p>
              <a:p>
                <a:r>
                  <a:rPr lang="en-US" altLang="zh-TW" sz="2400" dirty="0" smtClean="0"/>
                  <a:t>Leaky </a:t>
                </a:r>
                <a:r>
                  <a:rPr lang="en-US" altLang="zh-TW" sz="2400" dirty="0" err="1" smtClean="0"/>
                  <a:t>ReLU</a:t>
                </a:r>
                <a:r>
                  <a:rPr lang="en-US" altLang="zh-TW" sz="2400" dirty="0" smtClean="0"/>
                  <a:t>(z) = max(</a:t>
                </a:r>
                <a:r>
                  <a:rPr lang="en-US" altLang="zh-TW" sz="2400" dirty="0" err="1" smtClean="0"/>
                  <a:t>z,k</a:t>
                </a:r>
                <a:r>
                  <a:rPr lang="en-US" altLang="zh-TW" sz="2400" dirty="0" smtClean="0"/>
                  <a:t>*z)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6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𝑡𝑎𝑛h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𝑡𝑎𝑛h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h𝑎𝑟𝑑𝑡𝑎𝑛h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 :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−1&lt;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 :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altLang="zh-TW" sz="2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𝑠𝑜𝑓𝑡𝑠𝑖𝑔𝑛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sz="2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𝑟𝑒𝑐𝑡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 :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 :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altLang="zh-TW" sz="2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𝑙𝑒𝑎𝑘𝑦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 :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zh-TW" altLang="en-US" sz="2400" dirty="0" smtClean="0"/>
              </a:p>
            </p:txBody>
          </p:sp>
        </mc:Choice>
        <mc:Fallback xmlns="">
          <p:sp>
            <p:nvSpPr>
              <p:cNvPr id="7" name="內容版面配置區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47" t="-15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Preprocessing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Mean Subtraction</a:t>
            </a:r>
          </a:p>
          <a:p>
            <a:pPr lvl="1"/>
            <a:r>
              <a:rPr lang="en-US" altLang="zh-TW" dirty="0" smtClean="0"/>
              <a:t>Calculate the mean in training data and subtract this mean from input. </a:t>
            </a:r>
          </a:p>
          <a:p>
            <a:pPr lvl="1"/>
            <a:r>
              <a:rPr lang="en-US" altLang="zh-TW" dirty="0" smtClean="0"/>
              <a:t>Although mean is only calculated in training set, this mean is subtracted from training, test, and validation sets.</a:t>
            </a:r>
          </a:p>
          <a:p>
            <a:r>
              <a:rPr lang="en-US" altLang="zh-TW" dirty="0" smtClean="0"/>
              <a:t>Normalization</a:t>
            </a:r>
          </a:p>
          <a:p>
            <a:pPr lvl="1"/>
            <a:r>
              <a:rPr lang="en-US" altLang="zh-TW" dirty="0" smtClean="0"/>
              <a:t>Normalization, which features are divided by the standard deviation calculated by using training sets, scales range between input data in order to equalize the importance of all features.</a:t>
            </a:r>
          </a:p>
          <a:p>
            <a:pPr lvl="1"/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58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Parameter Initialization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In order to avert symmetries, weights are initialized to small random values.</a:t>
                </a:r>
              </a:p>
              <a:p>
                <a:r>
                  <a:rPr lang="en-US" altLang="zh-TW" dirty="0" smtClean="0"/>
                  <a:t>Bias terms are initialized to 0 and makes the network learn itself.</a:t>
                </a:r>
              </a:p>
              <a:p>
                <a:r>
                  <a:rPr lang="en-US" altLang="zh-TW" dirty="0" smtClean="0"/>
                  <a:t>Xavier initialization suggests that we can randomly initialize the weights with the following uniform distribution. </a:t>
                </a:r>
              </a:p>
              <a:p>
                <a:r>
                  <a:rPr lang="en-US" altLang="zh-TW" dirty="0"/>
                  <a:t>Xavier lower </a:t>
                </a:r>
                <a:r>
                  <a:rPr lang="en-US" altLang="zh-TW" dirty="0" smtClean="0"/>
                  <a:t>the error rate and converge faster.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ad>
                            <m:radPr>
                              <m:degHide m:val="on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altLang="zh-TW" sz="2000" dirty="0" smtClean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0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Optimizer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Result of plain SGD is usually fine although it requires to hand-tuning the learning rate</a:t>
            </a:r>
          </a:p>
          <a:p>
            <a:r>
              <a:rPr lang="en-US" altLang="zh-TW" dirty="0" smtClean="0"/>
              <a:t>Other optimizer that adjusts the parameter automatically.</a:t>
            </a:r>
          </a:p>
          <a:p>
            <a:pPr lvl="1"/>
            <a:r>
              <a:rPr lang="en-US" altLang="zh-TW" dirty="0" err="1"/>
              <a:t>Adagrad</a:t>
            </a:r>
            <a:endParaRPr lang="en-US" altLang="zh-TW" dirty="0"/>
          </a:p>
          <a:p>
            <a:pPr lvl="1"/>
            <a:r>
              <a:rPr lang="en-US" altLang="zh-TW" dirty="0" err="1" smtClean="0"/>
              <a:t>RMSprop</a:t>
            </a:r>
            <a:endParaRPr lang="en-US" altLang="zh-TW" dirty="0"/>
          </a:p>
          <a:p>
            <a:pPr lvl="1"/>
            <a:r>
              <a:rPr lang="en-US" altLang="zh-TW" dirty="0" smtClean="0"/>
              <a:t>Adam </a:t>
            </a:r>
          </a:p>
          <a:p>
            <a:pPr lvl="1"/>
            <a:r>
              <a:rPr lang="en-US" altLang="zh-TW" dirty="0" err="1" smtClean="0"/>
              <a:t>SparseAdam</a:t>
            </a:r>
            <a:endParaRPr lang="en-US" altLang="zh-TW" dirty="0"/>
          </a:p>
          <a:p>
            <a:pPr lvl="1"/>
            <a:r>
              <a:rPr lang="en-US" altLang="zh-TW" dirty="0" smtClean="0"/>
              <a:t>…</a:t>
            </a:r>
          </a:p>
          <a:p>
            <a:r>
              <a:rPr lang="en-US" altLang="zh-TW" dirty="0" smtClean="0"/>
              <a:t>It’s good to begin with Adam optimizer.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16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Learning Rate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TW" sz="2400" dirty="0" smtClean="0"/>
                  <a:t>Magnitude of Learning Rate</a:t>
                </a:r>
              </a:p>
              <a:p>
                <a:pPr lvl="1"/>
                <a:r>
                  <a:rPr lang="en-US" altLang="zh-TW" sz="2000" dirty="0" smtClean="0"/>
                  <a:t>Too big: will not converge</a:t>
                </a:r>
              </a:p>
              <a:p>
                <a:pPr lvl="1"/>
                <a:r>
                  <a:rPr lang="en-US" altLang="zh-TW" sz="2000" dirty="0" smtClean="0"/>
                  <a:t>Too small: train like a baby </a:t>
                </a:r>
              </a:p>
              <a:p>
                <a:pPr lvl="1"/>
                <a:r>
                  <a:rPr lang="en-US" altLang="zh-TW" sz="2000" dirty="0" smtClean="0"/>
                  <a:t>It’s common to try power of 10.</a:t>
                </a:r>
              </a:p>
              <a:p>
                <a:r>
                  <a:rPr lang="en-US" altLang="zh-TW" sz="2400" dirty="0" smtClean="0"/>
                  <a:t>It’s better to diminish the learning rate when we train the model. There are some ways decreasing learning rate. They’re illustrated as follows.</a:t>
                </a:r>
              </a:p>
              <a:p>
                <a:pPr lvl="1"/>
                <a:r>
                  <a:rPr lang="en-US" altLang="zh-TW" sz="2000" dirty="0" smtClean="0"/>
                  <a:t>By hand: to halve the learning rate each k epochs</a:t>
                </a:r>
              </a:p>
              <a:p>
                <a:pPr lvl="1"/>
                <a:r>
                  <a:rPr lang="en-US" altLang="zh-TW" sz="2000" dirty="0" smtClean="0"/>
                  <a:t>By formula: </a:t>
                </a:r>
                <a:r>
                  <a:rPr lang="en-US" altLang="zh-TW" sz="2000" dirty="0" err="1" smtClean="0"/>
                  <a:t>lr</a:t>
                </a:r>
                <a:r>
                  <a:rPr lang="en-US" altLang="zh-TW" sz="20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𝑙𝑟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en-US" altLang="zh-TW" sz="2000" dirty="0" smtClean="0"/>
                  <a:t>, </a:t>
                </a:r>
                <a:r>
                  <a:rPr lang="en-US" altLang="zh-TW" sz="2000" dirty="0"/>
                  <a:t>for epoch </a:t>
                </a:r>
                <a:r>
                  <a:rPr lang="en-US" altLang="zh-TW" sz="2000" dirty="0" smtClean="0"/>
                  <a:t>t, k is a hyper-parameter</a:t>
                </a:r>
                <a:endParaRPr lang="en-US" altLang="zh-TW" sz="200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altLang="zh-TW" sz="2000" dirty="0" smtClean="0"/>
                  <a:t>By formula: </a:t>
                </a:r>
                <a:r>
                  <a:rPr lang="en-US" altLang="zh-TW" sz="2000" dirty="0" err="1" smtClean="0"/>
                  <a:t>lr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𝑙𝑟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𝜏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TW" alt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TW" sz="2000" dirty="0" smtClean="0"/>
                  <a:t>,</a:t>
                </a:r>
                <a14:m>
                  <m:oMath xmlns:m="http://schemas.openxmlformats.org/officeDocument/2006/math">
                    <m:r>
                      <a:rPr lang="zh-TW" altLang="en-US" sz="20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TW" sz="2000" dirty="0" smtClean="0"/>
                  <a:t> is a hyper-parameter</a:t>
                </a:r>
              </a:p>
              <a:p>
                <a:pPr lvl="1"/>
                <a:r>
                  <a:rPr lang="en-US" altLang="zh-TW" sz="2000" dirty="0" smtClean="0"/>
                  <a:t>Cyclic Learning Rate</a:t>
                </a:r>
              </a:p>
              <a:p>
                <a:r>
                  <a:rPr lang="en-US" altLang="zh-TW" sz="2400" dirty="0" smtClean="0"/>
                  <a:t>Fancier optimizer will shrink the learning. Hence, it’s better to start high such as 0.1.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66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64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143" y="1430448"/>
            <a:ext cx="2533734" cy="181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0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Manning et al., CS224n Natural Language Processing with Deep Learning, Stanford University</a:t>
            </a:r>
          </a:p>
          <a:p>
            <a:r>
              <a:rPr lang="en-US" altLang="zh-TW" sz="2000" dirty="0" err="1" smtClean="0"/>
              <a:t>Mundra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et al., Stanford University :</a:t>
            </a:r>
            <a:r>
              <a:rPr lang="zh-TW" altLang="en-US" sz="2000" dirty="0"/>
              <a:t> </a:t>
            </a:r>
            <a:r>
              <a:rPr lang="en-US" altLang="zh-TW" sz="2000" dirty="0"/>
              <a:t>Lecture 2 </a:t>
            </a:r>
            <a:r>
              <a:rPr lang="en-US" altLang="zh-TW" sz="2000" dirty="0" smtClean="0"/>
              <a:t>Notes</a:t>
            </a:r>
          </a:p>
          <a:p>
            <a:r>
              <a:rPr lang="en-US" altLang="zh-TW" sz="2000" dirty="0"/>
              <a:t>Li et al., CS231n Convolutional Neural Networks for Visual Recognition, Stanford University</a:t>
            </a:r>
          </a:p>
          <a:p>
            <a:r>
              <a:rPr lang="en-US" altLang="zh-TW" sz="2000" dirty="0"/>
              <a:t>Guillaume </a:t>
            </a:r>
            <a:r>
              <a:rPr lang="en-US" altLang="zh-TW" sz="2000" dirty="0" err="1"/>
              <a:t>Genthial</a:t>
            </a:r>
            <a:r>
              <a:rPr lang="en-US" altLang="zh-TW" sz="2000" dirty="0"/>
              <a:t>, Review of differential calculus theory, Stanford University</a:t>
            </a:r>
          </a:p>
          <a:p>
            <a:r>
              <a:rPr lang="en-US" altLang="zh-TW" sz="2000" dirty="0"/>
              <a:t>Kevin Clark, Computing Neural Network Gradients, Stanford University</a:t>
            </a:r>
          </a:p>
          <a:p>
            <a:pPr marL="0" indent="0">
              <a:buNone/>
            </a:pPr>
            <a:endParaRPr lang="zh-TW" altLang="en-US" sz="2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0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neuron is equal to a binary logistic regression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</p:spPr>
            <p:txBody>
              <a:bodyPr/>
              <a:lstStyle/>
              <a:p>
                <a:r>
                  <a:rPr lang="en-US" altLang="zh-TW" dirty="0" smtClean="0"/>
                  <a:t>Suppose activation function is equal to sigmoid.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8" name="內容版面配置區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3" y="3770084"/>
            <a:ext cx="4046698" cy="2314192"/>
          </a:xfrm>
          <a:prstGeom prst="rect">
            <a:avLst/>
          </a:prstGeom>
        </p:spPr>
      </p:pic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65" y="2666762"/>
            <a:ext cx="3187319" cy="271351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851031" y="2804746"/>
            <a:ext cx="3314700" cy="965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Activation function is not limited to sigmoid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15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neural network is equal to running many logistic regression simultaneously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88" y="2267564"/>
            <a:ext cx="2789162" cy="3909399"/>
          </a:xfrm>
          <a:prstGeom prst="rect">
            <a:avLst/>
          </a:prstGeom>
        </p:spPr>
      </p:pic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58" y="2267564"/>
            <a:ext cx="5296359" cy="384843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753850" y="3454923"/>
            <a:ext cx="2201008" cy="136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Back-propagation determines the parameters in hidden layer to make a good decision.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1" name="內容版面配置區 10" descr="畫面剪輯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269" y="2038944"/>
            <a:ext cx="6873836" cy="4077053"/>
          </a:xfrm>
        </p:spPr>
      </p:pic>
      <p:sp>
        <p:nvSpPr>
          <p:cNvPr id="12" name="矩形 11"/>
          <p:cNvSpPr/>
          <p:nvPr/>
        </p:nvSpPr>
        <p:spPr>
          <a:xfrm>
            <a:off x="4507857" y="2704489"/>
            <a:ext cx="4018084" cy="1521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Multi-layer Neural Network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651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notation for a layer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)</a:t>
                </a:r>
              </a:p>
              <a:p>
                <a:r>
                  <a:rPr lang="en-US" altLang="zh-TW" dirty="0" smtClean="0"/>
                  <a:t>…</a:t>
                </a:r>
              </a:p>
              <a:p>
                <a:r>
                  <a:rPr lang="en-US" altLang="zh-TW" dirty="0" smtClean="0"/>
                  <a:t>Matrix Notation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 z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𝑊𝑥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zh-TW" b="0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a = f(z)</a:t>
                </a:r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Activation function is element-wise</a:t>
                </a: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9" name="內容版面配置區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818" y="1870075"/>
            <a:ext cx="2949196" cy="40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1910</Words>
  <Application>Microsoft Office PowerPoint</Application>
  <PresentationFormat>寬螢幕</PresentationFormat>
  <Paragraphs>535</Paragraphs>
  <Slides>65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65</vt:i4>
      </vt:variant>
    </vt:vector>
  </HeadingPairs>
  <TitlesOfParts>
    <vt:vector size="72" baseType="lpstr">
      <vt:lpstr>新細明體</vt:lpstr>
      <vt:lpstr>Arial</vt:lpstr>
      <vt:lpstr>Calibri</vt:lpstr>
      <vt:lpstr>Calibri Light</vt:lpstr>
      <vt:lpstr>Cambria Math</vt:lpstr>
      <vt:lpstr>Wingdings</vt:lpstr>
      <vt:lpstr>Office 佈景主題</vt:lpstr>
      <vt:lpstr>Neural Network and Backpropagation </vt:lpstr>
      <vt:lpstr>Course Outline</vt:lpstr>
      <vt:lpstr>Today’s Agenda</vt:lpstr>
      <vt:lpstr>Neural Network</vt:lpstr>
      <vt:lpstr>Neural Network of Human Beings</vt:lpstr>
      <vt:lpstr>Single Neuron of ANN</vt:lpstr>
      <vt:lpstr>A neuron is equal to a binary logistic regression</vt:lpstr>
      <vt:lpstr>A neural network is equal to running many logistic regression simultaneously</vt:lpstr>
      <vt:lpstr>Matrix notation for a layer</vt:lpstr>
      <vt:lpstr>Stochastic Gradient Decent</vt:lpstr>
      <vt:lpstr>Stochastic Gradient Decent</vt:lpstr>
      <vt:lpstr>Calculus Review</vt:lpstr>
      <vt:lpstr>Review of Calculus </vt:lpstr>
      <vt:lpstr>Jacobian Matrix: Vectorized Gradients</vt:lpstr>
      <vt:lpstr>Chain Rule</vt:lpstr>
      <vt:lpstr>Conventional Chain Rule </vt:lpstr>
      <vt:lpstr>Multiplication of Jacobian Matrix Chain Rule </vt:lpstr>
      <vt:lpstr>Useful Identities for Neural Network</vt:lpstr>
      <vt:lpstr>Matrix Times Column Vector w.r.t. Column Vector</vt:lpstr>
      <vt:lpstr>Row Vector Times Matrix w.r.t. Row Vector</vt:lpstr>
      <vt:lpstr>A Vector w.r.t. Itself</vt:lpstr>
      <vt:lpstr>Elementwise Function</vt:lpstr>
      <vt:lpstr>Matrix Times Column Vector w.r.t Matrix</vt:lpstr>
      <vt:lpstr>Matrix Times Column Vector w.r.t Matrix</vt:lpstr>
      <vt:lpstr>Derivative of Cross-Entropy Loss w.r.t x</vt:lpstr>
      <vt:lpstr>Derivative of Cross-Entropy Loss</vt:lpstr>
      <vt:lpstr>Derivative of Sigmoid Function</vt:lpstr>
      <vt:lpstr>Derivative of ReLU Function</vt:lpstr>
      <vt:lpstr>Derivative of Tanh Function</vt:lpstr>
      <vt:lpstr>Backpropagation</vt:lpstr>
      <vt:lpstr>Introduction</vt:lpstr>
      <vt:lpstr>Computational Graph and Forward Propagation</vt:lpstr>
      <vt:lpstr>Computational Graph and Back Propagation</vt:lpstr>
      <vt:lpstr>Backpropagation on Single Node</vt:lpstr>
      <vt:lpstr>How to calculate ∂s/∂z?</vt:lpstr>
      <vt:lpstr>Single Node with Multiple Inputs</vt:lpstr>
      <vt:lpstr>Example</vt:lpstr>
      <vt:lpstr>Sum up the Gradients at outward Branches</vt:lpstr>
      <vt:lpstr>Real Network Example</vt:lpstr>
      <vt:lpstr>How to calculate (∂z_i^((2)))/(∂W_ij^((1)) )?</vt:lpstr>
      <vt:lpstr>Node Intuition</vt:lpstr>
      <vt:lpstr>Efficient Gradient Computation</vt:lpstr>
      <vt:lpstr>Efficient Gradient Computation</vt:lpstr>
      <vt:lpstr>Backprop in Computational Graph</vt:lpstr>
      <vt:lpstr>Implementation of Back-Prop</vt:lpstr>
      <vt:lpstr>Implementation of Forward/Backward API</vt:lpstr>
      <vt:lpstr>Implementation of Forward/Backward API</vt:lpstr>
      <vt:lpstr>Numeric Gradient for Gradient Check</vt:lpstr>
      <vt:lpstr>Summary</vt:lpstr>
      <vt:lpstr>Tricks and Tips on Neural Network</vt:lpstr>
      <vt:lpstr>Regularization</vt:lpstr>
      <vt:lpstr>"Regularization": λ</vt:lpstr>
      <vt:lpstr>Dropout</vt:lpstr>
      <vt:lpstr>Vectorization</vt:lpstr>
      <vt:lpstr>Non-Linearity: Sigmoid</vt:lpstr>
      <vt:lpstr>Non-Linearities: tanh and hard tanh</vt:lpstr>
      <vt:lpstr>Better Non-Linearity</vt:lpstr>
      <vt:lpstr>Non-Linearity: Maxout</vt:lpstr>
      <vt:lpstr>Non-Linearity: Soft Sign</vt:lpstr>
      <vt:lpstr>Derivative of Non-Linearities</vt:lpstr>
      <vt:lpstr>Data Preprocessing</vt:lpstr>
      <vt:lpstr>Parameter Initialization</vt:lpstr>
      <vt:lpstr>Optimizer</vt:lpstr>
      <vt:lpstr>Learning Rate</vt:lpstr>
      <vt:lpstr>Reference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Word Vector and Introduction to Neural Network</dc:title>
  <dc:creator>Chia-Yi Su</dc:creator>
  <cp:lastModifiedBy>Su, Ian</cp:lastModifiedBy>
  <cp:revision>282</cp:revision>
  <dcterms:created xsi:type="dcterms:W3CDTF">2020-01-01T05:36:58Z</dcterms:created>
  <dcterms:modified xsi:type="dcterms:W3CDTF">2022-04-30T12:18:14Z</dcterms:modified>
</cp:coreProperties>
</file>